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notesMasterIdLst>
    <p:notesMasterId r:id="rId91"/>
  </p:notesMasterIdLst>
  <p:sldIdLst>
    <p:sldId id="256" r:id="rId2"/>
    <p:sldId id="327" r:id="rId3"/>
    <p:sldId id="329" r:id="rId4"/>
    <p:sldId id="328" r:id="rId5"/>
    <p:sldId id="330" r:id="rId6"/>
    <p:sldId id="331" r:id="rId7"/>
    <p:sldId id="332" r:id="rId8"/>
    <p:sldId id="333" r:id="rId9"/>
    <p:sldId id="335" r:id="rId10"/>
    <p:sldId id="391" r:id="rId11"/>
    <p:sldId id="392" r:id="rId12"/>
    <p:sldId id="405" r:id="rId13"/>
    <p:sldId id="406" r:id="rId14"/>
    <p:sldId id="407" r:id="rId15"/>
    <p:sldId id="395" r:id="rId16"/>
    <p:sldId id="398" r:id="rId17"/>
    <p:sldId id="399" r:id="rId18"/>
    <p:sldId id="400" r:id="rId19"/>
    <p:sldId id="408" r:id="rId20"/>
    <p:sldId id="409" r:id="rId21"/>
    <p:sldId id="410" r:id="rId22"/>
    <p:sldId id="341" r:id="rId23"/>
    <p:sldId id="342" r:id="rId24"/>
    <p:sldId id="343" r:id="rId25"/>
    <p:sldId id="344" r:id="rId26"/>
    <p:sldId id="345" r:id="rId27"/>
    <p:sldId id="346" r:id="rId28"/>
    <p:sldId id="347" r:id="rId29"/>
    <p:sldId id="349" r:id="rId30"/>
    <p:sldId id="350" r:id="rId31"/>
    <p:sldId id="351" r:id="rId32"/>
    <p:sldId id="352" r:id="rId33"/>
    <p:sldId id="353" r:id="rId34"/>
    <p:sldId id="354" r:id="rId35"/>
    <p:sldId id="385" r:id="rId36"/>
    <p:sldId id="355" r:id="rId37"/>
    <p:sldId id="356" r:id="rId38"/>
    <p:sldId id="386" r:id="rId39"/>
    <p:sldId id="357" r:id="rId40"/>
    <p:sldId id="358" r:id="rId41"/>
    <p:sldId id="359" r:id="rId42"/>
    <p:sldId id="411" r:id="rId43"/>
    <p:sldId id="360" r:id="rId44"/>
    <p:sldId id="361" r:id="rId45"/>
    <p:sldId id="365" r:id="rId46"/>
    <p:sldId id="443" r:id="rId47"/>
    <p:sldId id="415" r:id="rId48"/>
    <p:sldId id="414" r:id="rId49"/>
    <p:sldId id="441" r:id="rId50"/>
    <p:sldId id="412" r:id="rId51"/>
    <p:sldId id="416" r:id="rId52"/>
    <p:sldId id="417" r:id="rId53"/>
    <p:sldId id="418" r:id="rId54"/>
    <p:sldId id="419" r:id="rId55"/>
    <p:sldId id="420" r:id="rId56"/>
    <p:sldId id="421" r:id="rId57"/>
    <p:sldId id="422" r:id="rId58"/>
    <p:sldId id="423" r:id="rId59"/>
    <p:sldId id="424" r:id="rId60"/>
    <p:sldId id="425" r:id="rId61"/>
    <p:sldId id="438" r:id="rId62"/>
    <p:sldId id="426" r:id="rId63"/>
    <p:sldId id="427" r:id="rId64"/>
    <p:sldId id="428" r:id="rId65"/>
    <p:sldId id="369" r:id="rId66"/>
    <p:sldId id="368" r:id="rId67"/>
    <p:sldId id="431" r:id="rId68"/>
    <p:sldId id="432" r:id="rId69"/>
    <p:sldId id="433" r:id="rId70"/>
    <p:sldId id="439" r:id="rId71"/>
    <p:sldId id="436" r:id="rId72"/>
    <p:sldId id="437" r:id="rId73"/>
    <p:sldId id="434" r:id="rId74"/>
    <p:sldId id="435" r:id="rId75"/>
    <p:sldId id="370" r:id="rId76"/>
    <p:sldId id="371" r:id="rId77"/>
    <p:sldId id="372" r:id="rId78"/>
    <p:sldId id="374" r:id="rId79"/>
    <p:sldId id="377" r:id="rId80"/>
    <p:sldId id="440" r:id="rId81"/>
    <p:sldId id="375" r:id="rId82"/>
    <p:sldId id="376" r:id="rId83"/>
    <p:sldId id="378" r:id="rId84"/>
    <p:sldId id="380" r:id="rId85"/>
    <p:sldId id="381" r:id="rId86"/>
    <p:sldId id="387" r:id="rId87"/>
    <p:sldId id="396" r:id="rId88"/>
    <p:sldId id="397" r:id="rId89"/>
    <p:sldId id="382" r:id="rId9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28" autoAdjust="0"/>
    <p:restoredTop sz="95400" autoAdjust="0"/>
  </p:normalViewPr>
  <p:slideViewPr>
    <p:cSldViewPr>
      <p:cViewPr varScale="1">
        <p:scale>
          <a:sx n="63" d="100"/>
          <a:sy n="63" d="100"/>
        </p:scale>
        <p:origin x="1328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52889-7E82-4C15-B3F9-FE94BD10B7BD}" type="datetimeFigureOut">
              <a:rPr lang="en-US" smtClean="0"/>
              <a:pPr/>
              <a:t>4/19/2020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3415C-2120-44EA-B4D5-CF87D5787A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709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14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BC57762B-3082-4B97-B5CB-2EE6BBA9A03C}" type="datetime1">
              <a:rPr lang="en-US" altLang="zh-CN" smtClean="0"/>
              <a:pPr/>
              <a:t>4/19/2020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A7B63-E2E2-41AF-B170-C1F98B6FC821}" type="datetime1">
              <a:rPr lang="en-US" altLang="zh-CN" smtClean="0"/>
              <a:pPr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6CBEA4D7-AB3F-46C3-A207-BAF728DD6F4B}" type="datetime1">
              <a:rPr lang="en-US" altLang="zh-CN" smtClean="0"/>
              <a:pPr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85598-029C-4CDE-BA6C-61492674C54D}" type="datetime1">
              <a:rPr lang="en-US" altLang="zh-CN" smtClean="0"/>
              <a:pPr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7DAEC-4AE3-4D55-9536-00AC0AC32BE0}" type="datetime1">
              <a:rPr lang="en-US" altLang="zh-CN" smtClean="0"/>
              <a:pPr/>
              <a:t>4/19/2020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0F3DD4DA-06CF-411E-867B-CC6B86EB6177}" type="datetime1">
              <a:rPr lang="en-US" altLang="zh-CN" smtClean="0"/>
              <a:pPr/>
              <a:t>4/19/2020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0A1BE719-D71B-4B4B-AA50-068F502625FE}" type="datetime1">
              <a:rPr lang="en-US" altLang="zh-CN" smtClean="0"/>
              <a:pPr/>
              <a:t>4/19/2020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D98E4-6499-4F7A-9C59-B32926082692}" type="datetime1">
              <a:rPr lang="en-US" altLang="zh-CN" smtClean="0"/>
              <a:pPr/>
              <a:t>4/19/2020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DBC5B-2812-4786-A796-9E6FF5E47A36}" type="datetime1">
              <a:rPr lang="en-US" altLang="zh-CN" smtClean="0"/>
              <a:pPr/>
              <a:t>4/19/2020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FCFA0-70F9-460C-9D6E-18805DAADC8B}" type="datetime1">
              <a:rPr lang="en-US" altLang="zh-CN" smtClean="0"/>
              <a:pPr/>
              <a:t>4/19/2020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E43993AD-1123-4C9D-ABD9-83FC205005DD}" type="datetime1">
              <a:rPr lang="en-US" altLang="zh-CN" smtClean="0"/>
              <a:pPr/>
              <a:t>4/19/2020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C2100592-2FB6-4CEE-B664-6D937F948D6F}" type="datetime1">
              <a:rPr lang="en-US" altLang="zh-CN" smtClean="0"/>
              <a:pPr/>
              <a:t>4/19/2020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emf"/><Relationship Id="rId7" Type="http://schemas.openxmlformats.org/officeDocument/2006/relationships/image" Target="../media/image28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emf"/><Relationship Id="rId4" Type="http://schemas.openxmlformats.org/officeDocument/2006/relationships/image" Target="../media/image25.emf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40.wmf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0.png"/><Relationship Id="rId20" Type="http://schemas.openxmlformats.org/officeDocument/2006/relationships/image" Target="../media/image41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11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19" Type="http://schemas.openxmlformats.org/officeDocument/2006/relationships/oleObject" Target="../embeddings/oleObject2.bin"/><Relationship Id="rId4" Type="http://schemas.openxmlformats.org/officeDocument/2006/relationships/image" Target="../media/image59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94.png"/><Relationship Id="rId7" Type="http://schemas.openxmlformats.org/officeDocument/2006/relationships/image" Target="../media/image9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1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emf"/><Relationship Id="rId7" Type="http://schemas.openxmlformats.org/officeDocument/2006/relationships/image" Target="../media/image117.emf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emf"/><Relationship Id="rId5" Type="http://schemas.openxmlformats.org/officeDocument/2006/relationships/image" Target="../media/image115.png"/><Relationship Id="rId4" Type="http://schemas.openxmlformats.org/officeDocument/2006/relationships/image" Target="../media/image114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29.emf"/><Relationship Id="rId4" Type="http://schemas.openxmlformats.org/officeDocument/2006/relationships/image" Target="../media/image128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emf"/><Relationship Id="rId4" Type="http://schemas.openxmlformats.org/officeDocument/2006/relationships/image" Target="../media/image131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34.emf"/><Relationship Id="rId7" Type="http://schemas.openxmlformats.org/officeDocument/2006/relationships/image" Target="../media/image138.emf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emf"/><Relationship Id="rId5" Type="http://schemas.openxmlformats.org/officeDocument/2006/relationships/image" Target="../media/image136.emf"/><Relationship Id="rId4" Type="http://schemas.openxmlformats.org/officeDocument/2006/relationships/image" Target="../media/image135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emf"/><Relationship Id="rId3" Type="http://schemas.openxmlformats.org/officeDocument/2006/relationships/image" Target="../media/image139.emf"/><Relationship Id="rId7" Type="http://schemas.openxmlformats.org/officeDocument/2006/relationships/image" Target="../media/image143.emf"/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emf"/><Relationship Id="rId5" Type="http://schemas.openxmlformats.org/officeDocument/2006/relationships/image" Target="../media/image141.emf"/><Relationship Id="rId4" Type="http://schemas.openxmlformats.org/officeDocument/2006/relationships/image" Target="../media/image140.emf"/><Relationship Id="rId9" Type="http://schemas.openxmlformats.org/officeDocument/2006/relationships/image" Target="../media/image15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emf"/><Relationship Id="rId4" Type="http://schemas.openxmlformats.org/officeDocument/2006/relationships/image" Target="../media/image148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emf"/><Relationship Id="rId3" Type="http://schemas.openxmlformats.org/officeDocument/2006/relationships/image" Target="../media/image160.png"/><Relationship Id="rId7" Type="http://schemas.openxmlformats.org/officeDocument/2006/relationships/image" Target="../media/image148.emf"/><Relationship Id="rId2" Type="http://schemas.openxmlformats.org/officeDocument/2006/relationships/image" Target="../media/image15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emf"/><Relationship Id="rId11" Type="http://schemas.openxmlformats.org/officeDocument/2006/relationships/image" Target="../media/image146.emf"/><Relationship Id="rId5" Type="http://schemas.openxmlformats.org/officeDocument/2006/relationships/image" Target="../media/image151.emf"/><Relationship Id="rId10" Type="http://schemas.openxmlformats.org/officeDocument/2006/relationships/image" Target="../media/image155.emf"/><Relationship Id="rId4" Type="http://schemas.openxmlformats.org/officeDocument/2006/relationships/image" Target="../media/image161.png"/><Relationship Id="rId9" Type="http://schemas.openxmlformats.org/officeDocument/2006/relationships/image" Target="../media/image154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emf"/><Relationship Id="rId3" Type="http://schemas.openxmlformats.org/officeDocument/2006/relationships/image" Target="../media/image157.emf"/><Relationship Id="rId7" Type="http://schemas.openxmlformats.org/officeDocument/2006/relationships/image" Target="../media/image160.emf"/><Relationship Id="rId2" Type="http://schemas.openxmlformats.org/officeDocument/2006/relationships/image" Target="../media/image15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emf"/><Relationship Id="rId5" Type="http://schemas.openxmlformats.org/officeDocument/2006/relationships/image" Target="../media/image158.emf"/><Relationship Id="rId4" Type="http://schemas.openxmlformats.org/officeDocument/2006/relationships/image" Target="../media/image169.png"/><Relationship Id="rId9" Type="http://schemas.openxmlformats.org/officeDocument/2006/relationships/image" Target="../media/image162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7" Type="http://schemas.openxmlformats.org/officeDocument/2006/relationships/image" Target="../media/image151.emf"/><Relationship Id="rId2" Type="http://schemas.openxmlformats.org/officeDocument/2006/relationships/image" Target="../media/image16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emf"/><Relationship Id="rId5" Type="http://schemas.openxmlformats.org/officeDocument/2006/relationships/image" Target="../media/image166.emf"/><Relationship Id="rId4" Type="http://schemas.openxmlformats.org/officeDocument/2006/relationships/image" Target="../media/image165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2" Type="http://schemas.openxmlformats.org/officeDocument/2006/relationships/image" Target="../media/image16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emf"/><Relationship Id="rId5" Type="http://schemas.openxmlformats.org/officeDocument/2006/relationships/image" Target="../media/image171.emf"/><Relationship Id="rId4" Type="http://schemas.openxmlformats.org/officeDocument/2006/relationships/image" Target="../media/image17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emf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emf"/><Relationship Id="rId2" Type="http://schemas.openxmlformats.org/officeDocument/2006/relationships/image" Target="../media/image17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emf"/><Relationship Id="rId3" Type="http://schemas.openxmlformats.org/officeDocument/2006/relationships/image" Target="../media/image177.emf"/><Relationship Id="rId7" Type="http://schemas.openxmlformats.org/officeDocument/2006/relationships/image" Target="../media/image181.emf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emf"/><Relationship Id="rId5" Type="http://schemas.openxmlformats.org/officeDocument/2006/relationships/image" Target="../media/image179.emf"/><Relationship Id="rId4" Type="http://schemas.openxmlformats.org/officeDocument/2006/relationships/image" Target="../media/image178.emf"/><Relationship Id="rId9" Type="http://schemas.openxmlformats.org/officeDocument/2006/relationships/image" Target="../media/image183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7" Type="http://schemas.openxmlformats.org/officeDocument/2006/relationships/image" Target="../media/image207.png"/><Relationship Id="rId2" Type="http://schemas.openxmlformats.org/officeDocument/2006/relationships/image" Target="../media/image1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emf"/><Relationship Id="rId5" Type="http://schemas.openxmlformats.org/officeDocument/2006/relationships/image" Target="../media/image161.emf"/><Relationship Id="rId4" Type="http://schemas.openxmlformats.org/officeDocument/2006/relationships/image" Target="../media/image160.e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60.emf"/><Relationship Id="rId7" Type="http://schemas.openxmlformats.org/officeDocument/2006/relationships/image" Target="../media/image211.png"/><Relationship Id="rId2" Type="http://schemas.openxmlformats.org/officeDocument/2006/relationships/image" Target="../media/image15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10" Type="http://schemas.openxmlformats.org/officeDocument/2006/relationships/image" Target="../media/image214.png"/><Relationship Id="rId4" Type="http://schemas.openxmlformats.org/officeDocument/2006/relationships/image" Target="../media/image208.png"/><Relationship Id="rId9" Type="http://schemas.openxmlformats.org/officeDocument/2006/relationships/image" Target="../media/image21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jpe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emf"/><Relationship Id="rId2" Type="http://schemas.openxmlformats.org/officeDocument/2006/relationships/image" Target="../media/image194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emf"/><Relationship Id="rId2" Type="http://schemas.openxmlformats.org/officeDocument/2006/relationships/image" Target="../media/image196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41.png"/><Relationship Id="rId7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png"/><Relationship Id="rId5" Type="http://schemas.openxmlformats.org/officeDocument/2006/relationships/image" Target="../media/image229.png"/><Relationship Id="rId4" Type="http://schemas.openxmlformats.org/officeDocument/2006/relationships/image" Target="../media/image228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8.tiff"/><Relationship Id="rId4" Type="http://schemas.openxmlformats.org/officeDocument/2006/relationships/image" Target="../media/image23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0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4038600"/>
            <a:ext cx="8610600" cy="1828800"/>
          </a:xfrm>
        </p:spPr>
        <p:txBody>
          <a:bodyPr>
            <a:normAutofit/>
          </a:bodyPr>
          <a:lstStyle/>
          <a:p>
            <a:r>
              <a:rPr lang="en-US" sz="4000" dirty="0"/>
              <a:t>8. Wave Reflection &amp; Transmission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7e Applied EM by Ulaby and </a:t>
            </a:r>
            <a:r>
              <a:rPr lang="en-US" sz="2800" dirty="0" err="1"/>
              <a:t>Ravaioli</a:t>
            </a:r>
            <a:endParaRPr 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49840"/>
            <a:ext cx="7924800" cy="4955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02BFF6-C941-47FF-9A19-08505007E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between Lossy Media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88017" y="1772816"/>
            <a:ext cx="5170481" cy="34563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12160" y="3212976"/>
            <a:ext cx="857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err="1"/>
              <a:t>Lossy</a:t>
            </a:r>
            <a:endParaRPr lang="zh-CN" altLang="en-US" sz="2400" b="1" i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8DC60BF-AF88-422F-A0FA-54470E12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C5561FC6-88BE-452D-B6B6-7665AE8836C2}"/>
              </a:ext>
            </a:extLst>
          </p:cNvPr>
          <p:cNvSpPr txBox="1"/>
          <p:nvPr/>
        </p:nvSpPr>
        <p:spPr>
          <a:xfrm>
            <a:off x="2267744" y="3212976"/>
            <a:ext cx="857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err="1"/>
              <a:t>Lossy</a:t>
            </a:r>
            <a:endParaRPr lang="zh-CN" alt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4059028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Expressions and Solutions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" y="1614586"/>
            <a:ext cx="4750650" cy="1725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3284984"/>
            <a:ext cx="4263129" cy="1717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2712" y="5242050"/>
            <a:ext cx="3777750" cy="3362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16016" y="5157192"/>
            <a:ext cx="2898000" cy="16037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11616" y="5233392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Complex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11616" y="617706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Complex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5798403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Apply boundary conditions: 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4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continuous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96136" y="1556792"/>
            <a:ext cx="11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5292080" y="2132856"/>
            <a:ext cx="2376264" cy="1252285"/>
            <a:chOff x="5292080" y="2204864"/>
            <a:chExt cx="2376264" cy="1252285"/>
          </a:xfrm>
        </p:grpSpPr>
        <p:sp>
          <p:nvSpPr>
            <p:cNvPr id="11" name="TextBox 10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292080" y="2204864"/>
              <a:ext cx="2150082" cy="369310"/>
            </a:xfrm>
            <a:prstGeom prst="rect">
              <a:avLst/>
            </a:prstGeom>
            <a:blipFill rotWithShape="0">
              <a:blip r:embed="rId6" cstate="print"/>
              <a:stretch>
                <a:fillRect l="-2273" t="-6897" b="-15517"/>
              </a:stretch>
            </a:blipFill>
          </p:spPr>
          <p:txBody>
            <a:bodyPr/>
            <a:lstStyle/>
            <a:p>
              <a:r>
                <a:rPr lang="en-US">
                  <a:noFill/>
                </a:rPr>
                <a:t> </a:t>
              </a:r>
            </a:p>
          </p:txBody>
        </p:sp>
        <p:sp>
          <p:nvSpPr>
            <p:cNvPr id="12" name="TextBox 11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292080" y="2729144"/>
              <a:ext cx="2376264" cy="728005"/>
            </a:xfrm>
            <a:prstGeom prst="rect">
              <a:avLst/>
            </a:prstGeom>
            <a:blipFill rotWithShape="0">
              <a:blip r:embed="rId7" cstate="print"/>
              <a:stretch>
                <a:fillRect/>
              </a:stretch>
            </a:blipFill>
          </p:spPr>
          <p:txBody>
            <a:bodyPr/>
            <a:lstStyle/>
            <a:p>
              <a:r>
                <a:rPr lang="en-US">
                  <a:noFill/>
                </a:rPr>
                <a:t> 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292080" y="3789040"/>
            <a:ext cx="1550853" cy="1252285"/>
            <a:chOff x="5292080" y="3616875"/>
            <a:chExt cx="1550853" cy="1252285"/>
          </a:xfrm>
        </p:grpSpPr>
        <p:sp>
          <p:nvSpPr>
            <p:cNvPr id="13" name="TextBox 12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292080" y="3616875"/>
              <a:ext cx="1380537" cy="369310"/>
            </a:xfrm>
            <a:prstGeom prst="rect">
              <a:avLst/>
            </a:prstGeom>
            <a:blipFill rotWithShape="0">
              <a:blip r:embed="rId8" cstate="print"/>
              <a:stretch>
                <a:fillRect l="-3535" t="-8772" r="-1010" b="-15789"/>
              </a:stretch>
            </a:blipFill>
          </p:spPr>
          <p:txBody>
            <a:bodyPr/>
            <a:lstStyle/>
            <a:p>
              <a:r>
                <a:rPr lang="en-US">
                  <a:noFill/>
                </a:rPr>
                <a:t> </a:t>
              </a:r>
            </a:p>
          </p:txBody>
        </p:sp>
        <p:sp>
          <p:nvSpPr>
            <p:cNvPr id="14" name="TextBox 13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292080" y="4141155"/>
              <a:ext cx="1550853" cy="728005"/>
            </a:xfrm>
            <a:prstGeom prst="rect">
              <a:avLst/>
            </a:prstGeom>
            <a:blipFill rotWithShape="0">
              <a:blip r:embed="rId9" cstate="print"/>
              <a:stretch>
                <a:fillRect b="-893"/>
              </a:stretch>
            </a:blipFill>
          </p:spPr>
          <p:txBody>
            <a:bodyPr/>
            <a:lstStyle/>
            <a:p>
              <a:r>
                <a:rPr lang="en-US">
                  <a:noFill/>
                </a:rPr>
                <a:t> </a:t>
              </a:r>
            </a:p>
          </p:txBody>
        </p:sp>
      </p:grpSp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5C7C5612-4768-4158-9197-76534A16F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71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5943600" cy="6643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7924800" y="61722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F5B2B28-6268-4611-A6BB-3643AC24E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70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524000"/>
            <a:ext cx="7233466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33400" y="457200"/>
            <a:ext cx="3772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Example 8-3 (cont.)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962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4C75FDD-F0FD-454F-8B35-7957B0B90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505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-152400"/>
            <a:ext cx="8153400" cy="990600"/>
          </a:xfrm>
        </p:spPr>
        <p:txBody>
          <a:bodyPr/>
          <a:lstStyle/>
          <a:p>
            <a:r>
              <a:rPr lang="en-US" dirty="0"/>
              <a:t>Example 8-3 (cont.)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1" y="914400"/>
            <a:ext cx="2514599" cy="316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7202" y="1262094"/>
            <a:ext cx="3134198" cy="2319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581400"/>
            <a:ext cx="5491031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59329" y="1524000"/>
            <a:ext cx="3684671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428992" y="5572140"/>
            <a:ext cx="2000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Discontinuous at z = 0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7465320-1875-4808-B40C-470F8528D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38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Standing Wave</a:t>
            </a:r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676400"/>
            <a:ext cx="3134198" cy="2319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267200" y="1926721"/>
                <a:ext cx="4749826" cy="6292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func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1926721"/>
                <a:ext cx="4749826" cy="629211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b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267200" y="3239623"/>
            <a:ext cx="4434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real power flow, no propagating wave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5600" y="3635674"/>
            <a:ext cx="6319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Standing wave (two waves travelling in opposite directions)</a:t>
            </a:r>
          </a:p>
        </p:txBody>
      </p:sp>
      <p:sp>
        <p:nvSpPr>
          <p:cNvPr id="9" name="Rectangle 8"/>
          <p:cNvSpPr/>
          <p:nvPr/>
        </p:nvSpPr>
        <p:spPr>
          <a:xfrm>
            <a:off x="5420809" y="2830874"/>
            <a:ext cx="1981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Purely imaginary</a:t>
            </a:r>
          </a:p>
        </p:txBody>
      </p:sp>
      <p:sp>
        <p:nvSpPr>
          <p:cNvPr id="10" name="Down Arrow 9"/>
          <p:cNvSpPr/>
          <p:nvPr/>
        </p:nvSpPr>
        <p:spPr>
          <a:xfrm>
            <a:off x="6335209" y="2503914"/>
            <a:ext cx="152400" cy="334873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03683" y="4563564"/>
                <a:ext cx="2332882" cy="4621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2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begChr m:val="|"/>
                          <m:endChr m:val="|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83" y="4563564"/>
                <a:ext cx="2332882" cy="462114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41941" y="5101726"/>
                <a:ext cx="6994543" cy="1282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at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at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𝑚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sz="20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941" y="5101726"/>
                <a:ext cx="6994543" cy="128240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F1663C-24F1-422A-847C-26E67F4E0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88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Point of View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0987" y="1503327"/>
            <a:ext cx="8496721" cy="7639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Because the tangential magnetic field is not continuous, there must be an induced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surface current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the PEC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32022" y="3103506"/>
            <a:ext cx="8635250" cy="401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reflected wave can be considered as generated by the induced surface current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2449753" y="3876837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2449753" y="4480341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2449753" y="5080797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849553" y="5626389"/>
            <a:ext cx="2895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22648" y="5139106"/>
            <a:ext cx="384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449753" y="3591848"/>
            <a:ext cx="0" cy="203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74164" y="3443420"/>
            <a:ext cx="384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345007" y="3794315"/>
                <a:ext cx="457200" cy="506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24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007" y="3794315"/>
                <a:ext cx="457200" cy="506421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/>
          <p:nvPr/>
        </p:nvCxnSpPr>
        <p:spPr>
          <a:xfrm flipH="1">
            <a:off x="1023289" y="4937541"/>
            <a:ext cx="2459736" cy="16398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41933" y="6053217"/>
            <a:ext cx="384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2199817" y="4035333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2199817" y="4638837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2199817" y="5239293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1943785" y="4192305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1943785" y="4795809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1943785" y="5396265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2702737" y="3684813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2702737" y="4288317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2702737" y="4888773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2958769" y="3512491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2958769" y="4115995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2958769" y="4716451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1684705" y="4391949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1684705" y="4995453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1684705" y="5595909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1428673" y="4548921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1428673" y="5152425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1428673" y="5752881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2199817" y="5923878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1943785" y="6080850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2702737" y="5573358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2958769" y="5401036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1684705" y="6280494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1428673" y="6437466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2449753" y="5765145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4"/>
          <p:cNvSpPr txBox="1">
            <a:spLocks/>
          </p:cNvSpPr>
          <p:nvPr/>
        </p:nvSpPr>
        <p:spPr>
          <a:xfrm>
            <a:off x="4067578" y="4419561"/>
            <a:ext cx="2045209" cy="4729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− 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endParaRPr lang="en-US" sz="20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111651" y="4896177"/>
                <a:ext cx="3795654" cy="1372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acc>
                        <m:accPr>
                          <m:chr m:val="̂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acc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acc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1651" y="4896177"/>
                <a:ext cx="3795654" cy="1372555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/>
          <p:cNvSpPr txBox="1"/>
          <p:nvPr/>
        </p:nvSpPr>
        <p:spPr>
          <a:xfrm>
            <a:off x="7916270" y="542481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853243" y="2187050"/>
                <a:ext cx="5490414" cy="840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d>
                          <m:r>
                            <m:rPr>
                              <m:nor/>
                            </m:rPr>
                            <a:rPr lang="en-US" sz="2000" dirty="0"/>
                            <m:t> 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43" y="2187050"/>
                <a:ext cx="5490414" cy="840230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394663" y="4770819"/>
                <a:ext cx="831318" cy="4029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63" y="4770819"/>
                <a:ext cx="831318" cy="402931"/>
              </a:xfrm>
              <a:prstGeom prst="rect">
                <a:avLst/>
              </a:prstGeom>
              <a:blipFill rotWithShape="0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/>
          <p:cNvSpPr txBox="1"/>
          <p:nvPr/>
        </p:nvSpPr>
        <p:spPr>
          <a:xfrm>
            <a:off x="4067578" y="3706122"/>
            <a:ext cx="158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z &lt;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6136244" y="3770836"/>
                <a:ext cx="1771061" cy="6903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acc>
                        <m:accPr>
                          <m:chr m:val="̂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0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244" y="3770836"/>
                <a:ext cx="1771061" cy="690317"/>
              </a:xfrm>
              <a:prstGeom prst="rect">
                <a:avLst/>
              </a:prstGeom>
              <a:blipFill rotWithShape="0">
                <a:blip r:embed="rId6" cstate="print"/>
                <a:stretch>
                  <a:fillRect l="-3103" t="-3540" b="-1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EF3E429-276A-4884-8D3C-064EC6843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74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Go Back to Lossless Case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736783"/>
            <a:ext cx="3476204" cy="7469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the lossless to lossless case, the total 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field in 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0 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13686" y="2637712"/>
            <a:ext cx="173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Standing wave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901330" y="1697097"/>
                <a:ext cx="4306948" cy="6961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r>
                        <m:rPr>
                          <m:sty m:val="p"/>
                        </m:rPr>
                        <a:rPr lang="el-GR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Γ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330" y="1697097"/>
                <a:ext cx="4306948" cy="696153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l="-990" t="-2609" b="-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651047" y="2663927"/>
            <a:ext cx="1909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Travelling wave</a:t>
            </a:r>
          </a:p>
        </p:txBody>
      </p:sp>
      <p:sp>
        <p:nvSpPr>
          <p:cNvPr id="9" name="Left Brace 8"/>
          <p:cNvSpPr/>
          <p:nvPr/>
        </p:nvSpPr>
        <p:spPr>
          <a:xfrm rot="16200000">
            <a:off x="5891537" y="1985133"/>
            <a:ext cx="236639" cy="1252728"/>
          </a:xfrm>
          <a:prstGeom prst="lef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 rot="16200000">
            <a:off x="7036062" y="2243967"/>
            <a:ext cx="236639" cy="731520"/>
          </a:xfrm>
          <a:prstGeom prst="lef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738436" y="2795885"/>
                <a:ext cx="2491388" cy="369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begChr m:val="|"/>
                          <m:endChr m:val="|"/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436" y="2795885"/>
                <a:ext cx="2491388" cy="369781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4"/>
              <p:cNvSpPr txBox="1">
                <a:spLocks/>
              </p:cNvSpPr>
              <p:nvPr/>
            </p:nvSpPr>
            <p:spPr>
              <a:xfrm>
                <a:off x="381000" y="3365190"/>
                <a:ext cx="8153398" cy="729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l-GR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real, assume </a:t>
                </a:r>
                <a:r>
                  <a:rPr lang="el-GR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 0, 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gets maximum and minimum values at some fixed spatial points</a:t>
                </a:r>
              </a:p>
            </p:txBody>
          </p:sp>
        </mc:Choice>
        <mc:Fallback xmlns="">
          <p:sp>
            <p:nvSpPr>
              <p:cNvPr id="12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365190"/>
                <a:ext cx="8153398" cy="729470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l="-823" t="-3333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90236" y="4053874"/>
                <a:ext cx="5702843" cy="1696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at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Γ</m:t>
                          </m:r>
                        </m:e>
                      </m:d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at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2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sz="20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Γ</m:t>
                          </m:r>
                        </m:e>
                      </m:d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36" y="4053874"/>
                <a:ext cx="5702843" cy="1696105"/>
              </a:xfrm>
              <a:prstGeom prst="rect">
                <a:avLst/>
              </a:prstGeom>
              <a:blipFill>
                <a:blip r:embed="rId5"/>
                <a:stretch>
                  <a:fillRect b="-25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4"/>
          <p:cNvSpPr txBox="1">
            <a:spLocks/>
          </p:cNvSpPr>
          <p:nvPr/>
        </p:nvSpPr>
        <p:spPr>
          <a:xfrm>
            <a:off x="562397" y="6020049"/>
            <a:ext cx="2333204" cy="42211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Standing wave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427231" y="5798326"/>
                <a:ext cx="2809102" cy="8655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SWR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⃑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ax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⃑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sub>
                          </m:sSub>
                        </m:den>
                      </m:f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e>
                          </m:d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231" y="5798326"/>
                <a:ext cx="2809102" cy="865558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695043" y="6020049"/>
                <a:ext cx="185728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1&lt;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SWR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&lt;∞</m:t>
                      </m:r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043" y="6020049"/>
                <a:ext cx="1857282" cy="400110"/>
              </a:xfrm>
              <a:prstGeom prst="rect">
                <a:avLst/>
              </a:prstGeom>
              <a:blipFill rotWithShape="0">
                <a:blip r:embed="rId7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305541" y="2801264"/>
            <a:ext cx="1418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Magnitude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875134C-1895-4B40-96C8-7A934343F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35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"/>
          <p:cNvSpPr txBox="1">
            <a:spLocks/>
          </p:cNvSpPr>
          <p:nvPr/>
        </p:nvSpPr>
        <p:spPr>
          <a:xfrm>
            <a:off x="762000" y="1533350"/>
            <a:ext cx="6591985" cy="704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the lossless to lossless case, the magnitude of the total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field in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&lt; 0 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43684" y="2237438"/>
                <a:ext cx="2491388" cy="369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begChr m:val="|"/>
                          <m:endChr m:val="|"/>
                          <m:ctrlPr>
                            <a:rPr lang="en-US" sz="20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0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i="1" dirty="0">
                  <a:solidFill>
                    <a:prstClr val="black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684" y="2237438"/>
                <a:ext cx="2491388" cy="369781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4"/>
              <p:cNvSpPr txBox="1">
                <a:spLocks/>
              </p:cNvSpPr>
              <p:nvPr/>
            </p:nvSpPr>
            <p:spPr>
              <a:xfrm>
                <a:off x="762000" y="2589481"/>
                <a:ext cx="6591985" cy="7218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F0A22E"/>
                  </a:buClr>
                  <a:buFont typeface="Wingdings" panose="05000000000000000000" pitchFamily="2" charset="2"/>
                  <a:buChar char="v"/>
                </a:pPr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1, plot the magnitude of </a:t>
                </a:r>
                <a:r>
                  <a:rPr lang="en-US" sz="20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different value of </a:t>
                </a:r>
                <a:r>
                  <a:rPr lang="el-GR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Frequency here is 1 GHz</a:t>
                </a:r>
              </a:p>
            </p:txBody>
          </p:sp>
        </mc:Choice>
        <mc:Fallback xmlns="">
          <p:sp>
            <p:nvSpPr>
              <p:cNvPr id="10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2589481"/>
                <a:ext cx="6591985" cy="721825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l="-833" t="-2542" r="-370" b="-15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/>
          <a:srcRect l="4832" t="3522" r="25996" b="19260"/>
          <a:stretch/>
        </p:blipFill>
        <p:spPr>
          <a:xfrm>
            <a:off x="1143684" y="3417014"/>
            <a:ext cx="6046031" cy="3445468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533400" y="1524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Illustration of Standing Wave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2066E0-63E9-497B-9FF7-BB23685B4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73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x8.2a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6781799" cy="68006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77200" y="62484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80BD416-CD97-464A-879C-C7D785955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364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575" y="1600200"/>
            <a:ext cx="5816963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Refraction at Boundaries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57400" y="1905000"/>
            <a:ext cx="327378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Radiation by antenna </a:t>
            </a:r>
            <a:r>
              <a:rPr lang="en-US" dirty="0"/>
              <a:t>(Chapter 9)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10800000" flipV="1">
            <a:off x="1600200" y="2286000"/>
            <a:ext cx="4572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78104" y="2362200"/>
            <a:ext cx="477931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Wave propagation in lossless medium </a:t>
            </a:r>
            <a:r>
              <a:rPr lang="en-US" dirty="0"/>
              <a:t>(Chapter 7)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10800000" flipV="1">
            <a:off x="2971800" y="2743200"/>
            <a:ext cx="3048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85800" y="4230469"/>
            <a:ext cx="266700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Wave propagation in lossy medium</a:t>
            </a:r>
            <a:r>
              <a:rPr lang="en-US" dirty="0"/>
              <a:t> (Chapter 7)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429000" y="4191006"/>
            <a:ext cx="1219200" cy="3092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09600" y="5105400"/>
            <a:ext cx="297709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Antenna reception </a:t>
            </a:r>
            <a:r>
              <a:rPr lang="en-US" dirty="0"/>
              <a:t>(Chapter 9)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581400" y="4800600"/>
            <a:ext cx="15240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019800" y="2819400"/>
            <a:ext cx="2590800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Wave refraction </a:t>
            </a:r>
            <a:r>
              <a:rPr lang="en-US" dirty="0"/>
              <a:t>across a boundary (</a:t>
            </a:r>
            <a:r>
              <a:rPr lang="en-US" dirty="0">
                <a:solidFill>
                  <a:srgbClr val="FF0000"/>
                </a:solidFill>
              </a:rPr>
              <a:t>this chapter</a:t>
            </a:r>
            <a:r>
              <a:rPr lang="en-US" dirty="0"/>
              <a:t>)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rot="10800000" flipV="1">
            <a:off x="4267200" y="2895600"/>
            <a:ext cx="16764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4B1A7E-6919-4C46-8A95-D053C3725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-76200"/>
            <a:ext cx="8153400" cy="990600"/>
          </a:xfrm>
        </p:spPr>
        <p:txBody>
          <a:bodyPr/>
          <a:lstStyle/>
          <a:p>
            <a:r>
              <a:rPr lang="en-US" dirty="0"/>
              <a:t>Example 8-2 cont.</a:t>
            </a:r>
          </a:p>
        </p:txBody>
      </p:sp>
      <p:pic>
        <p:nvPicPr>
          <p:cNvPr id="4" name="Content Placeholder 3" descr="ex8.2.tiff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rcRect l="-52760" r="-52760"/>
          <a:stretch>
            <a:fillRect/>
          </a:stretch>
        </p:blipFill>
        <p:spPr>
          <a:xfrm>
            <a:off x="-2057400" y="838200"/>
            <a:ext cx="10917264" cy="6019800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223E69B-1CF8-4422-B8E6-41B0A2096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408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Reflection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9253" y="1600200"/>
                <a:ext cx="22695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Γ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=−1     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𝜏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53" y="1600200"/>
                <a:ext cx="2269505" cy="461665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l="-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81000" y="3841360"/>
                <a:ext cx="23477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Γ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+1     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𝜏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=2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841360"/>
                <a:ext cx="2347758" cy="461665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5" cstate="print"/>
          <a:srcRect l="56000" r="4000"/>
          <a:stretch/>
        </p:blipFill>
        <p:spPr bwMode="auto">
          <a:xfrm>
            <a:off x="381000" y="2143116"/>
            <a:ext cx="1778508" cy="1251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633393" y="1676400"/>
                <a:ext cx="2381614" cy="348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393" y="1676400"/>
                <a:ext cx="2381614" cy="348109"/>
              </a:xfrm>
              <a:prstGeom prst="rect">
                <a:avLst/>
              </a:prstGeom>
              <a:blipFill rotWithShape="0">
                <a:blip r:embed="rId6" cstate="print"/>
                <a:stretch>
                  <a:fillRect l="-1535" t="-7018" r="-1790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981200" y="4528194"/>
                <a:ext cx="1240148" cy="6303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4528194"/>
                <a:ext cx="1240148" cy="630301"/>
              </a:xfrm>
              <a:prstGeom prst="rect">
                <a:avLst/>
              </a:prstGeom>
              <a:blipFill rotWithShape="0">
                <a:blip r:embed="rId7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351698" y="5982499"/>
                <a:ext cx="2494914" cy="686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698" y="5982499"/>
                <a:ext cx="2494914" cy="686213"/>
              </a:xfrm>
              <a:prstGeom prst="rect">
                <a:avLst/>
              </a:prstGeom>
              <a:blipFill rotWithShape="0">
                <a:blip r:embed="rId8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57200" y="4680819"/>
                <a:ext cx="11147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l-G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680819"/>
                <a:ext cx="1114792" cy="307777"/>
              </a:xfrm>
              <a:prstGeom prst="rect">
                <a:avLst/>
              </a:prstGeom>
              <a:blipFill rotWithShape="0">
                <a:blip r:embed="rId9" cstate="print"/>
                <a:stretch>
                  <a:fillRect l="-3825" r="-1093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组合 37"/>
          <p:cNvGrpSpPr/>
          <p:nvPr/>
        </p:nvGrpSpPr>
        <p:grpSpPr>
          <a:xfrm>
            <a:off x="4932040" y="2636912"/>
            <a:ext cx="4044678" cy="1854109"/>
            <a:chOff x="4935289" y="2133600"/>
            <a:chExt cx="4044678" cy="18541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5105400" y="2203144"/>
                  <a:ext cx="1244956" cy="6303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lang="en-US" sz="20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5400" y="2203144"/>
                  <a:ext cx="1244956" cy="630301"/>
                </a:xfrm>
                <a:prstGeom prst="rect">
                  <a:avLst/>
                </a:prstGeom>
                <a:blipFill rotWithShape="0">
                  <a:blip r:embed="rId10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ight Arrow 19"/>
            <p:cNvSpPr/>
            <p:nvPr/>
          </p:nvSpPr>
          <p:spPr>
            <a:xfrm>
              <a:off x="6553200" y="2442094"/>
              <a:ext cx="381000" cy="224906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7088865" y="2133600"/>
                  <a:ext cx="1587614" cy="9093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=0=</m:t>
                        </m:r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</m:oMath>
                    </m:oMathPara>
                  </a14:m>
                  <a:endParaRPr lang="en-US" sz="2000" b="0" dirty="0">
                    <a:latin typeface="Times New Roman" panose="0202060305040502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8865" y="2133600"/>
                  <a:ext cx="1587614" cy="909352"/>
                </a:xfrm>
                <a:prstGeom prst="rect">
                  <a:avLst/>
                </a:prstGeom>
                <a:blipFill rotWithShape="0">
                  <a:blip r:embed="rId11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4935289" y="2986025"/>
                  <a:ext cx="1585178" cy="10016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den>
                                </m:f>
                              </m:den>
                            </m:f>
                          </m:e>
                        </m:ra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5289" y="2986025"/>
                  <a:ext cx="1585178" cy="1001684"/>
                </a:xfrm>
                <a:prstGeom prst="rect">
                  <a:avLst/>
                </a:prstGeom>
                <a:blipFill rotWithShape="0">
                  <a:blip r:embed="rId12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ight Arrow 23"/>
            <p:cNvSpPr/>
            <p:nvPr/>
          </p:nvSpPr>
          <p:spPr>
            <a:xfrm>
              <a:off x="6705600" y="3374414"/>
              <a:ext cx="381000" cy="224906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/>
                <p:cNvSpPr/>
                <p:nvPr/>
              </p:nvSpPr>
              <p:spPr>
                <a:xfrm>
                  <a:off x="7170845" y="3282458"/>
                  <a:ext cx="96500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=∞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0845" y="3282458"/>
                  <a:ext cx="965008" cy="400110"/>
                </a:xfrm>
                <a:prstGeom prst="rect">
                  <a:avLst/>
                </a:prstGeom>
                <a:blipFill rotWithShape="0">
                  <a:blip r:embed="rId13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/>
            <p:cNvSpPr txBox="1"/>
            <p:nvPr/>
          </p:nvSpPr>
          <p:spPr>
            <a:xfrm>
              <a:off x="8270760" y="3282458"/>
              <a:ext cx="7092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PEC</a:t>
              </a:r>
            </a:p>
          </p:txBody>
        </p:sp>
      </p:grpSp>
      <p:sp>
        <p:nvSpPr>
          <p:cNvPr id="27" name="Right Arrow 26"/>
          <p:cNvSpPr/>
          <p:nvPr/>
        </p:nvSpPr>
        <p:spPr>
          <a:xfrm>
            <a:off x="3505200" y="4730891"/>
            <a:ext cx="381000" cy="224906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183499" y="4519556"/>
                <a:ext cx="901593" cy="6303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499" y="4519556"/>
                <a:ext cx="901593" cy="630301"/>
              </a:xfrm>
              <a:prstGeom prst="rect">
                <a:avLst/>
              </a:prstGeom>
              <a:blipFill rotWithShape="0">
                <a:blip r:embed="rId1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010305" y="4385468"/>
                <a:ext cx="1662956" cy="909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=∞=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sz="2000" b="0" dirty="0">
                  <a:latin typeface="Times New Roman" panose="020206030504050203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305" y="4385468"/>
                <a:ext cx="1662956" cy="909352"/>
              </a:xfrm>
              <a:prstGeom prst="rect">
                <a:avLst/>
              </a:prstGeom>
              <a:blipFill rotWithShape="0">
                <a:blip r:embed="rId1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Arrow 29"/>
          <p:cNvSpPr/>
          <p:nvPr/>
        </p:nvSpPr>
        <p:spPr>
          <a:xfrm>
            <a:off x="5382391" y="4763690"/>
            <a:ext cx="381000" cy="224906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5382391" y="5539671"/>
            <a:ext cx="381000" cy="224906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6010305" y="5498235"/>
                <a:ext cx="8712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=∞</m:t>
                      </m:r>
                    </m:oMath>
                  </m:oMathPara>
                </a14:m>
                <a:endParaRPr lang="en-US" sz="2000" b="0" dirty="0">
                  <a:latin typeface="Times New Roman" panose="020206030504050203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305" y="5498235"/>
                <a:ext cx="871264" cy="307777"/>
              </a:xfrm>
              <a:prstGeom prst="rect">
                <a:avLst/>
              </a:prstGeom>
              <a:blipFill rotWithShape="0">
                <a:blip r:embed="rId16" cstate="print"/>
                <a:stretch>
                  <a:fillRect l="-6993" r="-4196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/>
          <p:cNvSpPr txBox="1"/>
          <p:nvPr/>
        </p:nvSpPr>
        <p:spPr>
          <a:xfrm>
            <a:off x="7086600" y="5492877"/>
            <a:ext cx="817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PMC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2718" y="5435836"/>
            <a:ext cx="46323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30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also 0 since </a:t>
            </a:r>
            <a:r>
              <a:rPr lang="en-US" sz="2000" i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300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0</a:t>
            </a:r>
          </a:p>
          <a:p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Another explanation is for this case the reflection coefficient should be defined by </a:t>
            </a:r>
            <a:r>
              <a:rPr lang="en-US" sz="20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field</a:t>
            </a:r>
          </a:p>
        </p:txBody>
      </p:sp>
      <p:graphicFrame>
        <p:nvGraphicFramePr>
          <p:cNvPr id="34" name="对象 33"/>
          <p:cNvGraphicFramePr>
            <a:graphicFrameLocks noChangeAspect="1"/>
          </p:cNvGraphicFramePr>
          <p:nvPr/>
        </p:nvGraphicFramePr>
        <p:xfrm>
          <a:off x="3146422" y="2714620"/>
          <a:ext cx="99695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4" name="公式" r:id="rId17" imgW="622030" imgH="431613" progId="">
                  <p:embed/>
                </p:oleObj>
              </mc:Choice>
              <mc:Fallback>
                <p:oleObj name="公式" r:id="rId17" imgW="622030" imgH="431613" progId="">
                  <p:embed/>
                  <p:pic>
                    <p:nvPicPr>
                      <p:cNvPr id="0" name="Picture 3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6422" y="2714620"/>
                        <a:ext cx="996950" cy="692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3146422" y="2214554"/>
          <a:ext cx="874712" cy="28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5" name="公式" r:id="rId19" imgW="545626" imgH="177646" progId="">
                  <p:embed/>
                </p:oleObj>
              </mc:Choice>
              <mc:Fallback>
                <p:oleObj name="公式" r:id="rId19" imgW="545626" imgH="177646" progId="">
                  <p:embed/>
                  <p:pic>
                    <p:nvPicPr>
                      <p:cNvPr id="0" name="Picture 3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6422" y="2214554"/>
                        <a:ext cx="874712" cy="284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ight Arrow 19"/>
          <p:cNvSpPr/>
          <p:nvPr/>
        </p:nvSpPr>
        <p:spPr>
          <a:xfrm>
            <a:off x="2428860" y="2285992"/>
            <a:ext cx="381000" cy="224906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19"/>
          <p:cNvSpPr/>
          <p:nvPr/>
        </p:nvSpPr>
        <p:spPr>
          <a:xfrm>
            <a:off x="2428860" y="2846904"/>
            <a:ext cx="381000" cy="224906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19"/>
          <p:cNvSpPr/>
          <p:nvPr/>
        </p:nvSpPr>
        <p:spPr>
          <a:xfrm>
            <a:off x="4355975" y="2924944"/>
            <a:ext cx="496635" cy="231798"/>
          </a:xfrm>
          <a:prstGeom prst="rightArrow">
            <a:avLst>
              <a:gd name="adj1" fmla="val 50000"/>
              <a:gd name="adj2" fmla="val 48092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286116" y="1500174"/>
            <a:ext cx="2214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Incident from air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B2F7B0E-64AB-405F-A518-2D3F34521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90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 animBg="1"/>
      <p:bldP spid="16" grpId="0" build="allAtOnce" animBg="1"/>
      <p:bldP spid="17" grpId="0" build="allAtOnce" animBg="1"/>
      <p:bldP spid="19" grpId="0" build="allAtOnce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build="allAtOnce"/>
      <p:bldP spid="3" grpId="0" build="allAtOnce"/>
      <p:bldP spid="3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Snell’s Law</a:t>
            </a:r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600200"/>
            <a:ext cx="5962760" cy="5135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Arrow Connector 3"/>
          <p:cNvCxnSpPr/>
          <p:nvPr/>
        </p:nvCxnSpPr>
        <p:spPr>
          <a:xfrm>
            <a:off x="3219560" y="3962400"/>
            <a:ext cx="1143000" cy="76200"/>
          </a:xfrm>
          <a:prstGeom prst="straightConnector1">
            <a:avLst/>
          </a:prstGeom>
          <a:ln w="28575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362560" y="385393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Wavefront</a:t>
            </a:r>
            <a:endParaRPr lang="en-US" dirty="0">
              <a:solidFill>
                <a:srgbClr val="FF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39046" y="2218100"/>
            <a:ext cx="2742750" cy="8406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39046" y="3581400"/>
            <a:ext cx="2432250" cy="148733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159BAA7-DEC5-4BA2-B06E-549719ADB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991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Angles of Incidence, Reflection &amp; Refraction</a:t>
            </a:r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" y="1790404"/>
            <a:ext cx="8153400" cy="4115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EB803F4-8A04-4B06-AEBB-064DE39E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Nonmagnetic Media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95400" y="1752600"/>
            <a:ext cx="2764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Index of refraction </a:t>
            </a:r>
            <a:r>
              <a:rPr lang="en-US" sz="2400" i="1" dirty="0" err="1">
                <a:solidFill>
                  <a:srgbClr val="FF0000"/>
                </a:solidFill>
              </a:rPr>
              <a:t>n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2328" y="2286000"/>
            <a:ext cx="6539345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4495800" y="1600200"/>
            <a:ext cx="4270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High n means the material is more dense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59E73C-F2E8-47C0-AD4C-A4F34E04A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/>
          <a:srcRect b="52322"/>
          <a:stretch/>
        </p:blipFill>
        <p:spPr bwMode="auto">
          <a:xfrm>
            <a:off x="3962400" y="148008"/>
            <a:ext cx="5105400" cy="31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Refraction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3048000"/>
            <a:ext cx="396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When the refraction angle is 90 degrees, the corresponding incidence angle is called the </a:t>
            </a:r>
            <a:r>
              <a:rPr lang="en-US" sz="2400" dirty="0">
                <a:solidFill>
                  <a:srgbClr val="FF0000"/>
                </a:solidFill>
              </a:rPr>
              <a:t>critical angle.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932029"/>
            <a:ext cx="3886200" cy="1544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25373" t="52754" r="28358"/>
          <a:stretch/>
        </p:blipFill>
        <p:spPr bwMode="auto">
          <a:xfrm>
            <a:off x="4343400" y="3581400"/>
            <a:ext cx="2362200" cy="3100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858000" y="4419156"/>
            <a:ext cx="198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reflection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 = −1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BF2CDF-C1A1-4E52-99AE-43A3FC434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69908"/>
            <a:ext cx="5943599" cy="10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19200"/>
            <a:ext cx="6020554" cy="4713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2286000"/>
            <a:ext cx="4038600" cy="290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77AC6DF-D84C-42A0-8F30-B986377BE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Fiber</a:t>
            </a:r>
          </a:p>
        </p:txBody>
      </p:sp>
      <p:pic>
        <p:nvPicPr>
          <p:cNvPr id="21508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76401"/>
            <a:ext cx="8975112" cy="2441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4495800"/>
            <a:ext cx="705494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1885179-78BB-438D-AF9E-C4122498C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Modal Dispersion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4343400"/>
            <a:ext cx="2419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Highest data rate:</a:t>
            </a:r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" y="1690887"/>
            <a:ext cx="9067800" cy="222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5105400"/>
            <a:ext cx="6530037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56587D6-AD73-43F3-8751-D95147468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Oblique Incidence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524000"/>
            <a:ext cx="6172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Plane of incidence </a:t>
            </a:r>
            <a:r>
              <a:rPr lang="en-US" sz="2400" b="1" i="1" dirty="0">
                <a:solidFill>
                  <a:schemeClr val="tx2"/>
                </a:solidFill>
              </a:rPr>
              <a:t>is defined as the plane containing the normal to the boundary and the  direction of propagation of the incident wave (x-y plane in the figure).  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276600"/>
            <a:ext cx="5791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wave of arbitrary polarization may be described as the </a:t>
            </a:r>
            <a:r>
              <a:rPr lang="en-US" sz="2400" b="1" dirty="0">
                <a:solidFill>
                  <a:srgbClr val="FF00FF"/>
                </a:solidFill>
              </a:rPr>
              <a:t>superposition</a:t>
            </a:r>
            <a:r>
              <a:rPr lang="en-US" sz="2400" dirty="0"/>
              <a:t> of two orthogonally polarized waves, one with its electric field parallel to the plane of incidence (</a:t>
            </a:r>
            <a:r>
              <a:rPr lang="en-US" sz="2400" b="1" i="1" dirty="0">
                <a:solidFill>
                  <a:srgbClr val="FF0000"/>
                </a:solidFill>
              </a:rPr>
              <a:t>parallel polarization</a:t>
            </a:r>
            <a:r>
              <a:rPr lang="en-US" sz="2400" dirty="0"/>
              <a:t>)</a:t>
            </a:r>
            <a:r>
              <a:rPr lang="en-US" sz="2400" b="1" i="1" dirty="0"/>
              <a:t> </a:t>
            </a:r>
            <a:r>
              <a:rPr lang="en-US" sz="2400" dirty="0"/>
              <a:t>and the other with its electric field perpendicular to the plane of incidence (</a:t>
            </a:r>
            <a:r>
              <a:rPr lang="en-US" sz="2400" b="1" i="1" dirty="0">
                <a:solidFill>
                  <a:srgbClr val="FF0000"/>
                </a:solidFill>
              </a:rPr>
              <a:t>perpendicular polarization</a:t>
            </a:r>
            <a:r>
              <a:rPr lang="en-US" sz="2400" dirty="0"/>
              <a:t>).</a:t>
            </a:r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3970" y="88871"/>
            <a:ext cx="2691430" cy="6769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94E3540-5AEB-4E7D-86D0-7A0FF6EC2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and Oblique Incidence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03" y="2286000"/>
            <a:ext cx="9061297" cy="3592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96E5612-E5D0-49F3-B177-A2AD0974A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8766048" cy="990600"/>
          </a:xfrm>
        </p:spPr>
        <p:txBody>
          <a:bodyPr>
            <a:noAutofit/>
          </a:bodyPr>
          <a:lstStyle/>
          <a:p>
            <a:r>
              <a:rPr lang="en-US" sz="3200" dirty="0"/>
              <a:t>Perpendicular </a:t>
            </a:r>
            <a:br>
              <a:rPr lang="en-US" sz="3200" dirty="0"/>
            </a:br>
            <a:r>
              <a:rPr lang="en-US" sz="3200" dirty="0"/>
              <a:t>Polarization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886200"/>
            <a:ext cx="21747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For a wave incident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3505200"/>
            <a:ext cx="1652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Incident Wave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" y="5726668"/>
            <a:ext cx="1630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From the figure: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14800" y="4648200"/>
            <a:ext cx="795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Hence:</a:t>
            </a:r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4052" y="0"/>
            <a:ext cx="6659948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75" y="4267200"/>
            <a:ext cx="2828925" cy="244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4572000"/>
            <a:ext cx="2133600" cy="1106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599" y="6096001"/>
            <a:ext cx="259976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43399" y="5100898"/>
            <a:ext cx="3429001" cy="165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94861" y="2459178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Lossless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664347-6355-4E2A-B939-7192155DF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8766048" cy="990600"/>
          </a:xfrm>
        </p:spPr>
        <p:txBody>
          <a:bodyPr>
            <a:noAutofit/>
          </a:bodyPr>
          <a:lstStyle/>
          <a:p>
            <a:r>
              <a:rPr lang="en-US" sz="3200" dirty="0"/>
              <a:t>Perpendicular </a:t>
            </a:r>
            <a:br>
              <a:rPr lang="en-US" sz="3200" dirty="0"/>
            </a:br>
            <a:r>
              <a:rPr lang="en-US" sz="3200" dirty="0"/>
              <a:t>Polarization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0386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36576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8600" y="5791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14800" y="4648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5" name="Picture 14" descr="blank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77000" y="4038600"/>
            <a:ext cx="2209800" cy="533400"/>
          </a:xfrm>
          <a:prstGeom prst="rect">
            <a:avLst/>
          </a:prstGeom>
        </p:spPr>
      </p:pic>
      <p:pic>
        <p:nvPicPr>
          <p:cNvPr id="266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0"/>
            <a:ext cx="6705600" cy="410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r="56189" b="92308"/>
          <a:stretch/>
        </p:blipFill>
        <p:spPr bwMode="auto">
          <a:xfrm>
            <a:off x="4193686" y="4697616"/>
            <a:ext cx="1757667" cy="270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962400"/>
            <a:ext cx="38545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l="22476" t="24752"/>
          <a:stretch/>
        </p:blipFill>
        <p:spPr bwMode="auto">
          <a:xfrm>
            <a:off x="5914168" y="4110030"/>
            <a:ext cx="3229832" cy="2747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A6756F1-1ACF-44C9-9A69-2BBD3B07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8766048" cy="990600"/>
          </a:xfrm>
        </p:spPr>
        <p:txBody>
          <a:bodyPr>
            <a:noAutofit/>
          </a:bodyPr>
          <a:lstStyle/>
          <a:p>
            <a:r>
              <a:rPr lang="en-US" sz="3200" dirty="0"/>
              <a:t>Perpendicular </a:t>
            </a:r>
            <a:br>
              <a:rPr lang="en-US" sz="3200" dirty="0"/>
            </a:br>
            <a:r>
              <a:rPr lang="en-US" sz="3200" dirty="0"/>
              <a:t>Polarization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0386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36576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8600" y="5791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14800" y="4648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5" name="Picture 14" descr="blank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77000" y="4038600"/>
            <a:ext cx="2209800" cy="533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-51332" y="3124200"/>
            <a:ext cx="2557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Applying Boundary Conditions</a:t>
            </a:r>
          </a:p>
        </p:txBody>
      </p:sp>
      <p:pic>
        <p:nvPicPr>
          <p:cNvPr id="19" name="Picture 18" descr="blank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95600" y="4114799"/>
            <a:ext cx="1981200" cy="381001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rot="5400000">
            <a:off x="3353594" y="5257006"/>
            <a:ext cx="27432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3338" y="4278868"/>
            <a:ext cx="2500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Tangential </a:t>
            </a:r>
            <a:r>
              <a:rPr lang="en-US" sz="2000" i="1" dirty="0">
                <a:solidFill>
                  <a:schemeClr val="accent1"/>
                </a:solidFill>
              </a:rPr>
              <a:t>E</a:t>
            </a:r>
            <a:r>
              <a:rPr lang="en-US" sz="2000" dirty="0">
                <a:solidFill>
                  <a:schemeClr val="accent1"/>
                </a:solidFill>
              </a:rPr>
              <a:t> continuous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55783" y="4038600"/>
            <a:ext cx="2307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Tangential </a:t>
            </a:r>
            <a:r>
              <a:rPr lang="en-US" i="1" dirty="0">
                <a:solidFill>
                  <a:schemeClr val="accent1"/>
                </a:solidFill>
              </a:rPr>
              <a:t>H</a:t>
            </a:r>
            <a:r>
              <a:rPr lang="en-US" dirty="0">
                <a:solidFill>
                  <a:schemeClr val="accent1"/>
                </a:solidFill>
              </a:rPr>
              <a:t> continuous</a:t>
            </a:r>
          </a:p>
          <a:p>
            <a:endParaRPr lang="en-US" dirty="0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-1"/>
            <a:ext cx="6781800" cy="414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338" y="4724130"/>
            <a:ext cx="2844560" cy="533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738" y="5688718"/>
            <a:ext cx="4513262" cy="407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69678" y="4419600"/>
            <a:ext cx="4152348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143768" y="4000504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err="1"/>
              <a:t>H</a:t>
            </a:r>
            <a:r>
              <a:rPr lang="en-US" altLang="zh-CN" i="1" baseline="-25000" dirty="0" err="1"/>
              <a:t>x</a:t>
            </a:r>
            <a:r>
              <a:rPr lang="en-US" altLang="zh-CN" dirty="0"/>
              <a:t> is tangential </a:t>
            </a:r>
            <a:r>
              <a:rPr lang="en-US" altLang="zh-CN" i="1" dirty="0"/>
              <a:t>H</a:t>
            </a:r>
            <a:endParaRPr lang="zh-CN" altLang="en-US" i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E22EA63-DABC-4264-8F3B-EC41B5A41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of Boundary Equations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" y="2494035"/>
            <a:ext cx="5995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1. Exponents have to be equal for all values of </a:t>
            </a:r>
            <a:r>
              <a:rPr lang="en-US" sz="2000" i="1" dirty="0">
                <a:solidFill>
                  <a:srgbClr val="FF0000"/>
                </a:solidFill>
              </a:rPr>
              <a:t>x</a:t>
            </a:r>
            <a:r>
              <a:rPr lang="en-US" sz="2000" dirty="0">
                <a:solidFill>
                  <a:srgbClr val="FF0000"/>
                </a:solidFill>
              </a:rPr>
              <a:t>.  Hence,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8819" y="4532539"/>
            <a:ext cx="44631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2. Consequently, remaining terms become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76800" y="3864122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3. Solution gives expressions for reflection and transmission coefficients:</a:t>
            </a:r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1" y="3173690"/>
            <a:ext cx="3886200" cy="398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4989739"/>
            <a:ext cx="4405311" cy="1296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4572008"/>
            <a:ext cx="3904084" cy="1649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05400" y="6353183"/>
            <a:ext cx="1981198" cy="450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ight Arrow 2"/>
          <p:cNvSpPr/>
          <p:nvPr/>
        </p:nvSpPr>
        <p:spPr>
          <a:xfrm>
            <a:off x="4557711" y="3256035"/>
            <a:ext cx="1538289" cy="228600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6" cstate="print"/>
          <a:srcRect l="10748" t="4637" r="68691" b="62035"/>
          <a:stretch/>
        </p:blipFill>
        <p:spPr bwMode="auto">
          <a:xfrm>
            <a:off x="6324600" y="2557466"/>
            <a:ext cx="16764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2844" y="1714488"/>
            <a:ext cx="4513262" cy="40728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8" cstate="print"/>
          <a:srcRect t="49805"/>
          <a:stretch>
            <a:fillRect/>
          </a:stretch>
        </p:blipFill>
        <p:spPr bwMode="auto">
          <a:xfrm>
            <a:off x="4857752" y="1204914"/>
            <a:ext cx="4152348" cy="122395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A14CEE-D18E-44C4-ACD1-269B83B7E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8600"/>
            <a:ext cx="6885963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696200" y="60198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FB45DC6-1F19-4F9D-BEB6-5BE645BB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14400"/>
            <a:ext cx="4800599" cy="3588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3657600"/>
            <a:ext cx="43434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09600" y="152400"/>
            <a:ext cx="33736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Example 8-6 (cont.)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582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3604CB2-E2C0-465B-AE7D-C64FEA889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300928" y="1166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685800"/>
            <a:ext cx="4176083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0049" y="2743200"/>
            <a:ext cx="4933951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85800" y="76200"/>
            <a:ext cx="33736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1F497D"/>
                </a:solidFill>
              </a:rPr>
              <a:t>Example 8-6 (cont.)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010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D7688C1-5C84-441F-850B-48D273156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343400" y="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00" y="4343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447800"/>
            <a:ext cx="6324600" cy="2737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print"/>
          <a:srcRect b="59899"/>
          <a:stretch>
            <a:fillRect/>
          </a:stretch>
        </p:blipFill>
        <p:spPr bwMode="auto">
          <a:xfrm>
            <a:off x="152400" y="4572000"/>
            <a:ext cx="6400800" cy="223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57200" y="152400"/>
            <a:ext cx="33736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1F497D"/>
                </a:solidFill>
              </a:rPr>
              <a:t>Example 8-6 (cont.)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96200" y="60198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7B2056F-905D-4021-AD28-9F3DBE30A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343400" y="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00" y="4343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152400"/>
            <a:ext cx="33736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1F497D"/>
                </a:solidFill>
              </a:rPr>
              <a:t>Example 8-6 (cont.)</a:t>
            </a:r>
          </a:p>
        </p:txBody>
      </p:sp>
      <p:pic>
        <p:nvPicPr>
          <p:cNvPr id="10" name="Picture 9" descr="ex8-6a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" y="1600200"/>
            <a:ext cx="6400800" cy="4762818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90D05E5-A91A-4260-9FBF-ABA7BD8E0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Polarization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2057400"/>
            <a:ext cx="3707845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4736757"/>
            <a:ext cx="2971800" cy="86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2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38818" y="990600"/>
            <a:ext cx="5249377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355339D-5AC5-48C5-9EDF-F9CA32F80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Incidence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/>
          <a:srcRect t="40021" b="11414"/>
          <a:stretch/>
        </p:blipFill>
        <p:spPr bwMode="auto">
          <a:xfrm>
            <a:off x="1484999" y="1828800"/>
            <a:ext cx="6220508" cy="39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2EAD3FC-B905-4391-9AA4-8E855A4E8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Coefficient vs. Angle</a:t>
            </a:r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00496" y="1219200"/>
            <a:ext cx="4710215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57158" y="1643050"/>
            <a:ext cx="34290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This figure is valid for nonmagnetic materials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D77346B-DE41-47CB-98B6-3FA9F8B5B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Brewster Angle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2743200"/>
            <a:ext cx="2859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Perpendicular Polarization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4038600"/>
            <a:ext cx="2029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Parallel Polarization</a:t>
            </a:r>
          </a:p>
          <a:p>
            <a:endParaRPr lang="en-US" dirty="0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747494"/>
            <a:ext cx="7013575" cy="676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3429000"/>
            <a:ext cx="4495800" cy="26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1" y="4495800"/>
            <a:ext cx="3886200" cy="1676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5" cstate="print"/>
          <a:srcRect r="6248" b="51968"/>
          <a:stretch/>
        </p:blipFill>
        <p:spPr bwMode="auto">
          <a:xfrm>
            <a:off x="5078127" y="4913148"/>
            <a:ext cx="3476197" cy="841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5072066" y="3314642"/>
            <a:ext cx="3429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But exist for magnetic materials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FBF22C3-2B78-41F9-836B-ED7D175A2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 Reflectivity and </a:t>
            </a:r>
            <a:r>
              <a:rPr lang="en-US" dirty="0" err="1"/>
              <a:t>Transmissivity</a:t>
            </a:r>
            <a:endParaRPr lang="en-US" dirty="0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1308" y="1643062"/>
            <a:ext cx="3280808" cy="323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12648" y="1666995"/>
            <a:ext cx="4035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Time-average power densities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3000" y="2286000"/>
            <a:ext cx="1242000" cy="197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61875" y="2286000"/>
            <a:ext cx="2872125" cy="20176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5295" y="4486051"/>
            <a:ext cx="3333750" cy="657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67944" y="4437112"/>
            <a:ext cx="1203188" cy="368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67944" y="4869160"/>
            <a:ext cx="1591313" cy="669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 cstate="print"/>
          <a:srcRect b="35116"/>
          <a:stretch/>
        </p:blipFill>
        <p:spPr>
          <a:xfrm>
            <a:off x="663000" y="5395511"/>
            <a:ext cx="2914650" cy="13287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 cstate="print"/>
          <a:srcRect t="67094"/>
          <a:stretch/>
        </p:blipFill>
        <p:spPr>
          <a:xfrm>
            <a:off x="3995936" y="5877272"/>
            <a:ext cx="2914650" cy="673875"/>
          </a:xfrm>
          <a:prstGeom prst="rect">
            <a:avLst/>
          </a:prstGeom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AD10B9DC-9085-4E8F-A5AF-A56BB7C62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348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 Reflectivity and </a:t>
            </a:r>
            <a:r>
              <a:rPr lang="en-US" dirty="0" err="1"/>
              <a:t>Transmissivity</a:t>
            </a:r>
            <a:endParaRPr lang="en-US" dirty="0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1308" y="1643062"/>
            <a:ext cx="3280808" cy="323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" y="2576455"/>
            <a:ext cx="5562601" cy="3900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12648" y="1666995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 power ratios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15B791-E741-41F6-BB53-D9492F7A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6136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 For Reflection and Transmission</a:t>
            </a:r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13" y="1776821"/>
            <a:ext cx="9120187" cy="4218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1AB9580-79EB-485A-B9D0-1DCDCB6FA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Waveguides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1600200"/>
            <a:ext cx="4800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  <a:buFont typeface="Arial"/>
              <a:buChar char="•"/>
            </a:pPr>
            <a:r>
              <a:rPr lang="en-US" sz="2000" dirty="0"/>
              <a:t> Plane waves are TEM wave</a:t>
            </a:r>
          </a:p>
          <a:p>
            <a:pPr>
              <a:buClr>
                <a:srgbClr val="FF0000"/>
              </a:buClr>
            </a:pPr>
            <a:endParaRPr lang="en-US" sz="2000" dirty="0"/>
          </a:p>
          <a:p>
            <a:pPr>
              <a:buClr>
                <a:srgbClr val="FF0000"/>
              </a:buClr>
              <a:buFont typeface="Arial"/>
              <a:buChar char="•"/>
            </a:pPr>
            <a:r>
              <a:rPr lang="en-US" sz="2000" dirty="0"/>
              <a:t> Examples of non-TEM transmission lines</a:t>
            </a:r>
          </a:p>
          <a:p>
            <a:pPr>
              <a:buClr>
                <a:srgbClr val="FF0000"/>
              </a:buClr>
            </a:pPr>
            <a:endParaRPr lang="en-US" sz="2000" dirty="0"/>
          </a:p>
          <a:p>
            <a:pPr>
              <a:buClr>
                <a:srgbClr val="FF0000"/>
              </a:buClr>
              <a:buFont typeface="Arial"/>
              <a:buChar char="•"/>
            </a:pPr>
            <a:r>
              <a:rPr lang="en-US" sz="2000" dirty="0"/>
              <a:t> We will now examine wave propagation in a rectangular waveguide with metal surfaces</a:t>
            </a:r>
          </a:p>
          <a:p>
            <a:pPr>
              <a:buClr>
                <a:srgbClr val="FF0000"/>
              </a:buClr>
              <a:buFont typeface="Arial"/>
              <a:buChar char="•"/>
            </a:pPr>
            <a:endParaRPr lang="en-US" sz="2000" dirty="0"/>
          </a:p>
          <a:p>
            <a:pPr>
              <a:buClr>
                <a:srgbClr val="FF0000"/>
              </a:buClr>
              <a:buFont typeface="Arial"/>
              <a:buChar char="•"/>
            </a:pPr>
            <a:r>
              <a:rPr lang="en-US" sz="2000" dirty="0"/>
              <a:t>The energy is carried by </a:t>
            </a:r>
            <a:r>
              <a:rPr lang="en-US" sz="2000" dirty="0">
                <a:solidFill>
                  <a:srgbClr val="FF0000"/>
                </a:solidFill>
              </a:rPr>
              <a:t>Transverse Electric </a:t>
            </a:r>
            <a:r>
              <a:rPr lang="en-US" sz="2000" dirty="0"/>
              <a:t>or </a:t>
            </a:r>
            <a:r>
              <a:rPr lang="en-US" sz="2000" dirty="0">
                <a:solidFill>
                  <a:srgbClr val="FF0000"/>
                </a:solidFill>
              </a:rPr>
              <a:t>Transverse Magnetic </a:t>
            </a:r>
            <a:r>
              <a:rPr lang="en-US" sz="2000" dirty="0"/>
              <a:t>modes, or a combination of both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5257801"/>
            <a:ext cx="506091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3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79273" y="152400"/>
            <a:ext cx="3383727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76200" y="5181600"/>
            <a:ext cx="5181600" cy="9144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E6AB587-9E66-41A0-A25A-BA7797017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226552" cy="1066800"/>
          </a:xfrm>
        </p:spPr>
        <p:txBody>
          <a:bodyPr>
            <a:normAutofit fontScale="90000"/>
          </a:bodyPr>
          <a:lstStyle/>
          <a:p>
            <a:r>
              <a:rPr lang="en-US" dirty="0"/>
              <a:t>Single-Conductor Waveguide CANNOT Carry TEM Waves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390661" y="4005064"/>
            <a:ext cx="4448539" cy="202661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carry the conduction current, there must be a component of displacement current or electric field in the direction of propagation.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no TEM in a hollow metallic waveguide, such as a rectangular waveguide or circular waveguide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7373" y="4077072"/>
            <a:ext cx="2988563" cy="263904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443876" y="4648200"/>
            <a:ext cx="748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PEC</a:t>
            </a:r>
            <a:endParaRPr lang="en-US" sz="20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981200" y="5630425"/>
            <a:ext cx="1084642" cy="609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96849" y="5899366"/>
                <a:ext cx="263982" cy="3451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849" y="5899366"/>
                <a:ext cx="263982" cy="345159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l="-20930" r="-18605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789CFCB-C9CF-4122-A360-11DA02F14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4">
                <a:extLst>
                  <a:ext uri="{FF2B5EF4-FFF2-40B4-BE49-F238E27FC236}">
                    <a16:creationId xmlns:a16="http://schemas.microsoft.com/office/drawing/2014/main" id="{00E57000-3514-4C19-82CA-86BE93AD9B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648" y="1600200"/>
                <a:ext cx="8302752" cy="24658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F0A22E"/>
                  </a:buClr>
                  <a:buFont typeface="Wingdings" panose="05000000000000000000" pitchFamily="2" charset="2"/>
                  <a:buChar char="v"/>
                </a:pP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Assume TEM wave can propagate in a hollow metallic waveguide in +</a:t>
                </a:r>
                <a:r>
                  <a:rPr lang="en-US" altLang="zh-CN" sz="20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  <a:p>
                <a:pPr>
                  <a:buClr>
                    <a:srgbClr val="F0A22E"/>
                  </a:buClr>
                  <a:buFont typeface="Wingdings" panose="05000000000000000000" pitchFamily="2" charset="2"/>
                  <a:buChar char="v"/>
                </a:pPr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Because magnetic field lines are always closed, so we draw a closed loop to represent the 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magnetic field line</a:t>
                </a:r>
              </a:p>
              <a:p>
                <a:pPr>
                  <a:buClr>
                    <a:srgbClr val="F0A22E"/>
                  </a:buClr>
                  <a:buFont typeface="Wingdings" panose="05000000000000000000" pitchFamily="2" charset="2"/>
                  <a:buChar char="v"/>
                </a:pP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Maxwell’s equation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∇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acc>
                      <m:accPr>
                        <m:chr m:val="⃑"/>
                        <m:ctrlP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</m:acc>
                    <m:r>
                      <a:rPr lang="en-US" altLang="zh-CN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𝐽</m:t>
                            </m:r>
                          </m:e>
                        </m:acc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zh-CN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acc>
                          <m:accPr>
                            <m:chr m:val="⃑"/>
                            <m:ctrlPr>
                              <a:rPr lang="zh-CN" alt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</m:acc>
                      </m:num>
                      <m:den>
                        <m:r>
                          <a:rPr lang="zh-CN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suggests that a circulating magnetic field is generated by either a conducting current or displacement current 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going through the loop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which means there must be a component of either of the currents in the direction of propagation. Since there is no metal</a:t>
                </a:r>
              </a:p>
            </p:txBody>
          </p:sp>
        </mc:Choice>
        <mc:Fallback>
          <p:sp>
            <p:nvSpPr>
              <p:cNvPr id="13" name="Content Placeholder 4">
                <a:extLst>
                  <a:ext uri="{FF2B5EF4-FFF2-40B4-BE49-F238E27FC236}">
                    <a16:creationId xmlns:a16="http://schemas.microsoft.com/office/drawing/2014/main" id="{00E57000-3514-4C19-82CA-86BE93AD9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" y="1600200"/>
                <a:ext cx="8302752" cy="2465885"/>
              </a:xfrm>
              <a:prstGeom prst="rect">
                <a:avLst/>
              </a:prstGeom>
              <a:blipFill>
                <a:blip r:embed="rId4"/>
                <a:stretch>
                  <a:fillRect l="-661" t="-2723" r="-587" b="-29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85197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TEM, TE, TM Modes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3785262" y="2819400"/>
            <a:ext cx="4749138" cy="2112264"/>
          </a:xfrm>
          <a:prstGeom prst="rect">
            <a:avLst/>
          </a:prstGeom>
          <a:ln>
            <a:solidFill>
              <a:sysClr val="windowText" lastClr="00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Can be supported by transmission lines with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at least two conductors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fields that exist in two different dielectric materials, such as microstrip lines and coplanar waveguides, the mode is actually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quasi-TEM wave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" y="3193964"/>
            <a:ext cx="3038502" cy="101566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</a:t>
            </a:r>
            <a:b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Transverse Electromagnetic</a:t>
            </a:r>
          </a:p>
          <a:p>
            <a:pPr algn="ctr"/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  <a:endParaRPr lang="en-US" sz="200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612648" y="1600200"/>
            <a:ext cx="8302752" cy="1143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Waves propagating on transmission lines can be classified into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different modes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in which different field components exist in the direction of propagation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Modes here represent different electric and magnetic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field distributions</a:t>
            </a:r>
          </a:p>
        </p:txBody>
      </p:sp>
      <p:sp>
        <p:nvSpPr>
          <p:cNvPr id="13" name="Content Placeholder 4"/>
          <p:cNvSpPr txBox="1">
            <a:spLocks/>
          </p:cNvSpPr>
          <p:nvPr/>
        </p:nvSpPr>
        <p:spPr>
          <a:xfrm>
            <a:off x="3785262" y="5380326"/>
            <a:ext cx="4749138" cy="714246"/>
          </a:xfrm>
          <a:prstGeom prst="rect">
            <a:avLst/>
          </a:prstGeom>
          <a:ln>
            <a:solidFill>
              <a:sysClr val="windowText" lastClr="00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Can be supported by transmission lines with one or more than one conductors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9600" y="4649618"/>
            <a:ext cx="3038502" cy="101566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</a:t>
            </a:r>
            <a:b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Transverse Electric</a:t>
            </a:r>
          </a:p>
          <a:p>
            <a:pPr algn="ctr"/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0,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≠ 0</a:t>
            </a:r>
            <a:endParaRPr lang="en-US" sz="200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600" y="5686243"/>
            <a:ext cx="3038502" cy="101566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TM</a:t>
            </a:r>
            <a:b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Transverse Magnetic</a:t>
            </a:r>
          </a:p>
          <a:p>
            <a:pPr algn="ctr"/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0, 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≠ 0</a:t>
            </a:r>
            <a:endParaRPr lang="en-US" sz="200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3063206-23A9-4407-80F8-2393731D3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675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Relations for </a:t>
            </a:r>
            <a:r>
              <a:rPr lang="en-US" b="1" dirty="0"/>
              <a:t>E</a:t>
            </a:r>
            <a:r>
              <a:rPr lang="en-US" dirty="0"/>
              <a:t> and </a:t>
            </a:r>
            <a:r>
              <a:rPr lang="en-US" b="1" dirty="0"/>
              <a:t>H</a:t>
            </a:r>
            <a:endParaRPr lang="en-US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612649" y="1639454"/>
            <a:ext cx="7997952" cy="1065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 we will find general solutions (relations for 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to Maxwell’s equations for TEM, TE, and TM wave propagation in cylindrical transmission lines or waveguides.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0200" y="2971800"/>
            <a:ext cx="2302875" cy="240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54819" y="2971800"/>
            <a:ext cx="2716875" cy="23991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45744" y="5592178"/>
            <a:ext cx="1335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Waveguide</a:t>
            </a:r>
            <a:endParaRPr lang="en-US" sz="2000" baseline="-25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11971" y="5438290"/>
            <a:ext cx="2079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transmission line</a:t>
            </a:r>
            <a:endParaRPr lang="en-US" sz="2000" baseline="-25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532182" y="3820404"/>
            <a:ext cx="1554480" cy="3509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081078" y="4026331"/>
            <a:ext cx="2005584" cy="5874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873046" y="3626221"/>
            <a:ext cx="1344168" cy="1941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104749" y="3626221"/>
            <a:ext cx="748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PEC</a:t>
            </a:r>
            <a:endParaRPr lang="en-US" sz="20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28040" y="4171367"/>
            <a:ext cx="98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Hollow</a:t>
            </a:r>
            <a:endParaRPr lang="en-US" sz="2000" baseline="-25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7D10D53-584E-48B1-99BE-8DAC61D76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9487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Procedure for Solving Fields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67544" y="1600200"/>
            <a:ext cx="8208912" cy="449309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Express E</a:t>
            </a:r>
            <a:r>
              <a:rPr lang="en-US" altLang="zh-CN" baseline="-25000" dirty="0"/>
              <a:t>x</a:t>
            </a:r>
            <a:r>
              <a:rPr lang="en-US" altLang="zh-CN" dirty="0"/>
              <a:t>, </a:t>
            </a:r>
            <a:r>
              <a:rPr lang="en-US" altLang="zh-CN" dirty="0" err="1"/>
              <a:t>E</a:t>
            </a:r>
            <a:r>
              <a:rPr lang="en-US" altLang="zh-CN" baseline="-25000" dirty="0" err="1"/>
              <a:t>y</a:t>
            </a:r>
            <a:r>
              <a:rPr lang="en-US" altLang="zh-CN" dirty="0"/>
              <a:t>, </a:t>
            </a:r>
            <a:r>
              <a:rPr lang="en-US" altLang="zh-CN" dirty="0" err="1"/>
              <a:t>H</a:t>
            </a:r>
            <a:r>
              <a:rPr lang="en-US" altLang="zh-CN" baseline="-25000" dirty="0" err="1"/>
              <a:t>x</a:t>
            </a:r>
            <a:r>
              <a:rPr lang="en-US" altLang="zh-CN" dirty="0"/>
              <a:t>, and </a:t>
            </a:r>
            <a:r>
              <a:rPr lang="en-US" altLang="zh-CN" dirty="0" err="1"/>
              <a:t>H</a:t>
            </a:r>
            <a:r>
              <a:rPr lang="en-US" altLang="zh-CN" baseline="-25000" dirty="0" err="1"/>
              <a:t>y</a:t>
            </a:r>
            <a:r>
              <a:rPr lang="en-US" altLang="zh-CN" dirty="0"/>
              <a:t> in terms of </a:t>
            </a:r>
            <a:r>
              <a:rPr lang="en-US" altLang="zh-CN" dirty="0" err="1"/>
              <a:t>E</a:t>
            </a:r>
            <a:r>
              <a:rPr lang="en-US" altLang="zh-CN" baseline="-25000" dirty="0" err="1"/>
              <a:t>z</a:t>
            </a:r>
            <a:r>
              <a:rPr lang="en-US" altLang="zh-CN" dirty="0"/>
              <a:t> (TM case) and H</a:t>
            </a:r>
            <a:r>
              <a:rPr lang="en-US" altLang="zh-CN" baseline="-25000" dirty="0"/>
              <a:t>z</a:t>
            </a:r>
            <a:r>
              <a:rPr lang="en-US" altLang="zh-CN" dirty="0"/>
              <a:t> (TE case)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Solve wave equation for </a:t>
            </a:r>
            <a:r>
              <a:rPr lang="en-US" altLang="zh-CN" dirty="0" err="1"/>
              <a:t>E</a:t>
            </a:r>
            <a:r>
              <a:rPr lang="en-US" altLang="zh-CN" baseline="-25000" dirty="0" err="1"/>
              <a:t>z</a:t>
            </a:r>
            <a:r>
              <a:rPr lang="en-US" altLang="zh-CN" dirty="0"/>
              <a:t> (TM case) and H</a:t>
            </a:r>
            <a:r>
              <a:rPr lang="en-US" altLang="zh-CN" baseline="-25000" dirty="0"/>
              <a:t>z</a:t>
            </a:r>
            <a:r>
              <a:rPr lang="en-US" altLang="zh-CN" dirty="0"/>
              <a:t> (TE case)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Get E</a:t>
            </a:r>
            <a:r>
              <a:rPr lang="en-US" altLang="zh-CN" baseline="-25000" dirty="0"/>
              <a:t>x</a:t>
            </a:r>
            <a:r>
              <a:rPr lang="en-US" altLang="zh-CN" dirty="0"/>
              <a:t>, </a:t>
            </a:r>
            <a:r>
              <a:rPr lang="en-US" altLang="zh-CN" dirty="0" err="1"/>
              <a:t>E</a:t>
            </a:r>
            <a:r>
              <a:rPr lang="en-US" altLang="zh-CN" baseline="-25000" dirty="0" err="1"/>
              <a:t>y</a:t>
            </a:r>
            <a:r>
              <a:rPr lang="en-US" altLang="zh-CN" dirty="0"/>
              <a:t>, </a:t>
            </a:r>
            <a:r>
              <a:rPr lang="en-US" altLang="zh-CN" dirty="0" err="1"/>
              <a:t>H</a:t>
            </a:r>
            <a:r>
              <a:rPr lang="en-US" altLang="zh-CN" baseline="-25000" dirty="0" err="1"/>
              <a:t>x</a:t>
            </a:r>
            <a:r>
              <a:rPr lang="en-US" altLang="zh-CN" dirty="0"/>
              <a:t>, and </a:t>
            </a:r>
            <a:r>
              <a:rPr lang="en-US" altLang="zh-CN" dirty="0" err="1"/>
              <a:t>H</a:t>
            </a:r>
            <a:r>
              <a:rPr lang="en-US" altLang="zh-CN" baseline="-25000" dirty="0" err="1"/>
              <a:t>y</a:t>
            </a:r>
            <a:r>
              <a:rPr lang="en-US" altLang="zh-CN" dirty="0"/>
              <a:t> from step 1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9B95A2-8374-477E-96DB-2542B0F91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47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769352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Modeling Normal Incidence (Lossless)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/>
          <a:srcRect b="37681"/>
          <a:stretch/>
        </p:blipFill>
        <p:spPr bwMode="auto">
          <a:xfrm>
            <a:off x="1752600" y="1828800"/>
            <a:ext cx="5726430" cy="4017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D3BAF29-10F0-44A3-9F3B-10B95D7A3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for Fields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" y="1973686"/>
            <a:ext cx="3467250" cy="413866"/>
          </a:xfrm>
          <a:prstGeom prst="rect">
            <a:avLst/>
          </a:prstGeom>
        </p:spPr>
      </p:pic>
      <p:sp>
        <p:nvSpPr>
          <p:cNvPr id="16" name="Content Placeholder 4"/>
          <p:cNvSpPr txBox="1">
            <a:spLocks/>
          </p:cNvSpPr>
          <p:nvPr/>
        </p:nvSpPr>
        <p:spPr>
          <a:xfrm>
            <a:off x="685801" y="1524000"/>
            <a:ext cx="7927848" cy="449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Assume a wave propagating along the +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direction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91149" y="1963728"/>
            <a:ext cx="3622500" cy="45266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19800" y="2563394"/>
            <a:ext cx="2134688" cy="82450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 cstate="print"/>
          <a:srcRect b="51268"/>
          <a:stretch/>
        </p:blipFill>
        <p:spPr>
          <a:xfrm>
            <a:off x="1219200" y="4517136"/>
            <a:ext cx="3105000" cy="215548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 cstate="print"/>
          <a:srcRect t="51005"/>
          <a:stretch/>
        </p:blipFill>
        <p:spPr>
          <a:xfrm>
            <a:off x="5029200" y="4517136"/>
            <a:ext cx="3105000" cy="21671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87345" y="3554975"/>
                <a:ext cx="6704271" cy="691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𝜔𝜇</m:t>
                      </m:r>
                      <m:acc>
                        <m:accPr>
                          <m:chr m:val="̅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345" y="3554975"/>
                <a:ext cx="6704271" cy="691536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ontent Placeholder 4"/>
          <p:cNvSpPr txBox="1">
            <a:spLocks/>
          </p:cNvSpPr>
          <p:nvPr/>
        </p:nvSpPr>
        <p:spPr>
          <a:xfrm>
            <a:off x="685801" y="2725039"/>
            <a:ext cx="5257799" cy="399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 from the two curl Maxwell’s equations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F2EB01-C982-4275-87D7-8E9B21A52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2320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19" name="Content Placeholder 4"/>
          <p:cNvSpPr txBox="1">
            <a:spLocks/>
          </p:cNvSpPr>
          <p:nvPr/>
        </p:nvSpPr>
        <p:spPr>
          <a:xfrm>
            <a:off x="838200" y="1496220"/>
            <a:ext cx="6659303" cy="507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Express fields in the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directions by the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9328" y="2067312"/>
            <a:ext cx="3105000" cy="4423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81396" y="2067312"/>
            <a:ext cx="3454313" cy="3113700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838200" y="2033194"/>
            <a:ext cx="2919407" cy="688868"/>
          </a:xfrm>
          <a:prstGeom prst="roundRect">
            <a:avLst/>
          </a:prstGeom>
          <a:solidFill>
            <a:srgbClr val="00B0F0">
              <a:alpha val="30000"/>
            </a:srgbClr>
          </a:solidFill>
          <a:ln w="15875" cap="rnd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19328" y="5057914"/>
            <a:ext cx="2773103" cy="667512"/>
          </a:xfrm>
          <a:prstGeom prst="roundRect">
            <a:avLst/>
          </a:prstGeom>
          <a:solidFill>
            <a:srgbClr val="00B0F0">
              <a:alpha val="30000"/>
            </a:srgbClr>
          </a:solidFill>
          <a:ln w="15875" cap="rnd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50332" y="5291758"/>
            <a:ext cx="1474875" cy="3977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720584" y="5289348"/>
            <a:ext cx="813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≠ </a:t>
            </a:r>
            <a:r>
              <a:rPr lang="el-GR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endParaRPr lang="en-US" sz="20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68562" y="5311157"/>
            <a:ext cx="1242000" cy="35890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114511" y="6462372"/>
            <a:ext cx="245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Cutoff wave number</a:t>
            </a:r>
          </a:p>
        </p:txBody>
      </p:sp>
      <p:sp>
        <p:nvSpPr>
          <p:cNvPr id="29" name="Up Arrow 28"/>
          <p:cNvSpPr/>
          <p:nvPr/>
        </p:nvSpPr>
        <p:spPr>
          <a:xfrm flipV="1">
            <a:off x="4432628" y="5685901"/>
            <a:ext cx="201168" cy="82296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Up Arrow 29"/>
          <p:cNvSpPr/>
          <p:nvPr/>
        </p:nvSpPr>
        <p:spPr>
          <a:xfrm flipV="1">
            <a:off x="4951913" y="5685901"/>
            <a:ext cx="201168" cy="41148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733320" y="6062262"/>
            <a:ext cx="1627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 number</a:t>
            </a:r>
          </a:p>
        </p:txBody>
      </p:sp>
      <p:sp>
        <p:nvSpPr>
          <p:cNvPr id="32" name="Up Arrow 31"/>
          <p:cNvSpPr/>
          <p:nvPr/>
        </p:nvSpPr>
        <p:spPr>
          <a:xfrm rot="-3600000" flipV="1">
            <a:off x="5675153" y="5580313"/>
            <a:ext cx="201168" cy="32004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825207" y="5722564"/>
            <a:ext cx="1885355" cy="411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constant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824328" y="2362200"/>
            <a:ext cx="6570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815319" y="2376622"/>
            <a:ext cx="666077" cy="23963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3538051" y="4787404"/>
            <a:ext cx="953367" cy="6037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3562664" y="2368810"/>
            <a:ext cx="918732" cy="29839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719328" y="2794850"/>
            <a:ext cx="3012203" cy="688868"/>
          </a:xfrm>
          <a:prstGeom prst="roundRect">
            <a:avLst/>
          </a:prstGeom>
          <a:solidFill>
            <a:srgbClr val="FFC000">
              <a:alpha val="30000"/>
            </a:srgbClr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49083" y="4289170"/>
            <a:ext cx="2640565" cy="688868"/>
          </a:xfrm>
          <a:prstGeom prst="roundRect">
            <a:avLst/>
          </a:prstGeom>
          <a:solidFill>
            <a:srgbClr val="FFC000">
              <a:alpha val="30000"/>
            </a:srgbClr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3815319" y="3200400"/>
            <a:ext cx="65706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815319" y="3200400"/>
            <a:ext cx="690690" cy="7729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3515838" y="3200400"/>
            <a:ext cx="956549" cy="14332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3528029" y="3971170"/>
            <a:ext cx="944358" cy="6768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4482548" y="2794850"/>
            <a:ext cx="3453161" cy="16422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585553-1842-448F-9752-E74F3B865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68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/>
      <p:bldP spid="28" grpId="0"/>
      <p:bldP spid="29" grpId="0" animBg="1"/>
      <p:bldP spid="30" grpId="0" animBg="1"/>
      <p:bldP spid="31" grpId="0"/>
      <p:bldP spid="32" grpId="0" animBg="1"/>
      <p:bldP spid="33" grpId="0"/>
      <p:bldP spid="45" grpId="0" animBg="1"/>
      <p:bldP spid="46" grpId="0" animBg="1"/>
      <p:bldP spid="3" grpId="0" animBg="1"/>
      <p:bldP spid="3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 Mode Solution</a:t>
            </a:r>
          </a:p>
        </p:txBody>
      </p:sp>
      <p:sp>
        <p:nvSpPr>
          <p:cNvPr id="15" name="Content Placeholder 4"/>
          <p:cNvSpPr txBox="1">
            <a:spLocks/>
          </p:cNvSpPr>
          <p:nvPr/>
        </p:nvSpPr>
        <p:spPr>
          <a:xfrm>
            <a:off x="914400" y="1565745"/>
            <a:ext cx="6659303" cy="449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TE waves,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 and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≠ 0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8431" y="2015299"/>
            <a:ext cx="1940625" cy="286150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27423" y="2015299"/>
            <a:ext cx="1591313" cy="3783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 cstate="print"/>
          <a:srcRect r="648"/>
          <a:stretch/>
        </p:blipFill>
        <p:spPr>
          <a:xfrm>
            <a:off x="3833282" y="2508260"/>
            <a:ext cx="3740421" cy="834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27423" y="3874151"/>
            <a:ext cx="2949750" cy="81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75328" y="5639707"/>
            <a:ext cx="3531938" cy="640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27423" y="3438833"/>
            <a:ext cx="2988563" cy="329801"/>
          </a:xfrm>
          <a:prstGeom prst="rect">
            <a:avLst/>
          </a:prstGeom>
        </p:spPr>
      </p:pic>
      <p:sp>
        <p:nvSpPr>
          <p:cNvPr id="22" name="Content Placeholder 4"/>
          <p:cNvSpPr txBox="1">
            <a:spLocks/>
          </p:cNvSpPr>
          <p:nvPr/>
        </p:nvSpPr>
        <p:spPr>
          <a:xfrm>
            <a:off x="914400" y="4876800"/>
            <a:ext cx="7467600" cy="76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solved subject to the boundary conditions of the specific guide geometry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72641" y="5759752"/>
            <a:ext cx="2437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dependent</a:t>
            </a:r>
          </a:p>
        </p:txBody>
      </p:sp>
      <p:sp>
        <p:nvSpPr>
          <p:cNvPr id="24" name="Content Placeholder 4"/>
          <p:cNvSpPr txBox="1">
            <a:spLocks/>
          </p:cNvSpPr>
          <p:nvPr/>
        </p:nvSpPr>
        <p:spPr>
          <a:xfrm>
            <a:off x="914400" y="6279908"/>
            <a:ext cx="6659303" cy="467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 waves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 cutoff wave number and cutoff frequency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540907" y="2003093"/>
            <a:ext cx="166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04800" y="5759752"/>
            <a:ext cx="1987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 impedance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7364561" y="2281489"/>
                <a:ext cx="1623971" cy="2838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𝐇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𝐇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4561" y="2281489"/>
                <a:ext cx="1623971" cy="283860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1880" t="-25532" r="-2632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E978131-824C-4EB5-9259-112B8BE66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91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 Mode Solution</a:t>
            </a:r>
          </a:p>
        </p:txBody>
      </p:sp>
      <p:sp>
        <p:nvSpPr>
          <p:cNvPr id="37" name="Content Placeholder 4"/>
          <p:cNvSpPr txBox="1">
            <a:spLocks/>
          </p:cNvSpPr>
          <p:nvPr/>
        </p:nvSpPr>
        <p:spPr>
          <a:xfrm>
            <a:off x="914400" y="1521056"/>
            <a:ext cx="6659303" cy="449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TM waves,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 and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≠ 0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27423" y="1970610"/>
            <a:ext cx="1591313" cy="378300"/>
          </a:xfrm>
          <a:prstGeom prst="rect">
            <a:avLst/>
          </a:prstGeom>
        </p:spPr>
      </p:pic>
      <p:sp>
        <p:nvSpPr>
          <p:cNvPr id="39" name="Content Placeholder 4"/>
          <p:cNvSpPr txBox="1">
            <a:spLocks/>
          </p:cNvSpPr>
          <p:nvPr/>
        </p:nvSpPr>
        <p:spPr>
          <a:xfrm>
            <a:off x="914400" y="4908140"/>
            <a:ext cx="7543800" cy="76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solved subject to the boundary conditions of the specific guide geometry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248841" y="5791092"/>
            <a:ext cx="2437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dependent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8431" y="1970610"/>
            <a:ext cx="1901813" cy="1455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8431" y="3414339"/>
            <a:ext cx="1824188" cy="149380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27423" y="2449502"/>
            <a:ext cx="3726000" cy="82450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27423" y="3809524"/>
            <a:ext cx="2910938" cy="8051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27423" y="3374595"/>
            <a:ext cx="2910938" cy="32980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51528" y="5674440"/>
            <a:ext cx="3570750" cy="688700"/>
          </a:xfrm>
          <a:prstGeom prst="rect">
            <a:avLst/>
          </a:prstGeom>
        </p:spPr>
      </p:pic>
      <p:sp>
        <p:nvSpPr>
          <p:cNvPr id="47" name="Content Placeholder 4"/>
          <p:cNvSpPr txBox="1">
            <a:spLocks/>
          </p:cNvSpPr>
          <p:nvPr/>
        </p:nvSpPr>
        <p:spPr>
          <a:xfrm>
            <a:off x="914400" y="6363140"/>
            <a:ext cx="6659303" cy="467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TM waves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 cutoff wave number and cutoff frequency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586627" y="1961466"/>
            <a:ext cx="166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04800" y="5759752"/>
            <a:ext cx="1987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 impedance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7328702" y="2219914"/>
                <a:ext cx="1541961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𝐄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𝐄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702" y="2219914"/>
                <a:ext cx="1541961" cy="281937"/>
              </a:xfrm>
              <a:prstGeom prst="rect">
                <a:avLst/>
              </a:prstGeom>
              <a:blipFill rotWithShape="0">
                <a:blip r:embed="rId9" cstate="print"/>
                <a:stretch>
                  <a:fillRect l="-2767" t="-21739" r="-3162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8D69B83-0826-4115-9455-3144E791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9222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 Mode Solution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838200" y="1676400"/>
            <a:ext cx="7772400" cy="1630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TEM waves,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has to be 0, otherwise all fields will be 0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go back to the Helmholtz wave equation for the transverse field components (in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directions)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/>
          <a:srcRect l="-1" r="846"/>
          <a:stretch/>
        </p:blipFill>
        <p:spPr>
          <a:xfrm>
            <a:off x="1157089" y="3419581"/>
            <a:ext cx="3732962" cy="8439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0FEF099-F6F2-4CB0-9EC4-BE696767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2031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 Modes in Rectangular Waveguide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" y="1676400"/>
            <a:ext cx="2768625" cy="151966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67000" y="2667000"/>
            <a:ext cx="7136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4" name="Content Placeholder 4"/>
          <p:cNvSpPr txBox="1">
            <a:spLocks/>
          </p:cNvSpPr>
          <p:nvPr/>
        </p:nvSpPr>
        <p:spPr>
          <a:xfrm>
            <a:off x="838200" y="3352800"/>
            <a:ext cx="7543800" cy="865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equation needs the method of separation of variables to solve it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variable is rewritten as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34192" y="1829771"/>
            <a:ext cx="3958875" cy="931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print"/>
          <a:srcRect l="1" r="1282" b="7580"/>
          <a:stretch/>
        </p:blipFill>
        <p:spPr>
          <a:xfrm>
            <a:off x="1242904" y="4347734"/>
            <a:ext cx="2567096" cy="304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2904" y="5222711"/>
            <a:ext cx="3260250" cy="766301"/>
          </a:xfrm>
          <a:prstGeom prst="rect">
            <a:avLst/>
          </a:prstGeom>
        </p:spPr>
      </p:pic>
      <p:sp>
        <p:nvSpPr>
          <p:cNvPr id="18" name="Content Placeholder 4"/>
          <p:cNvSpPr txBox="1">
            <a:spLocks/>
          </p:cNvSpPr>
          <p:nvPr/>
        </p:nvSpPr>
        <p:spPr>
          <a:xfrm>
            <a:off x="838200" y="4775272"/>
            <a:ext cx="6591985" cy="447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the equation becomes</a:t>
            </a:r>
          </a:p>
        </p:txBody>
      </p:sp>
      <p:sp>
        <p:nvSpPr>
          <p:cNvPr id="19" name="Content Placeholder 4"/>
          <p:cNvSpPr txBox="1">
            <a:spLocks/>
          </p:cNvSpPr>
          <p:nvPr/>
        </p:nvSpPr>
        <p:spPr>
          <a:xfrm>
            <a:off x="838200" y="6029561"/>
            <a:ext cx="6591985" cy="447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term must be a constant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5D7E742-50AD-4DE0-A2DF-2A1A2A7A8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 Mode Solutions</a:t>
            </a: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762000" y="3173001"/>
            <a:ext cx="4275505" cy="417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general solution for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</p:txBody>
      </p:sp>
      <p:sp>
        <p:nvSpPr>
          <p:cNvPr id="18" name="Content Placeholder 4"/>
          <p:cNvSpPr txBox="1">
            <a:spLocks/>
          </p:cNvSpPr>
          <p:nvPr/>
        </p:nvSpPr>
        <p:spPr>
          <a:xfrm>
            <a:off x="762000" y="3964014"/>
            <a:ext cx="6591985" cy="417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boundary condition is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09800" y="1524000"/>
            <a:ext cx="2057063" cy="16490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81000" y="1605059"/>
                <a:ext cx="1533368" cy="617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605059"/>
                <a:ext cx="1533368" cy="617605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92221" y="2376562"/>
                <a:ext cx="1510926" cy="670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21" y="2376562"/>
                <a:ext cx="1510926" cy="670183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72000" y="2116555"/>
            <a:ext cx="1591313" cy="465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4960" y="3594409"/>
            <a:ext cx="6947439" cy="368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61961" y="3142298"/>
            <a:ext cx="2600438" cy="32980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3190" y="4348652"/>
            <a:ext cx="3726000" cy="863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0" y="5410866"/>
            <a:ext cx="1707750" cy="12571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67548" y="5297052"/>
            <a:ext cx="7100101" cy="148474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252213" y="5018691"/>
            <a:ext cx="824401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57800" y="5010756"/>
            <a:ext cx="1219200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29400" y="5010838"/>
            <a:ext cx="1219200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l-GR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19800" y="5848290"/>
            <a:ext cx="824401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169479" y="5836502"/>
            <a:ext cx="1219200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434503" y="5836502"/>
            <a:ext cx="1204297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l-GR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75375" y="1445738"/>
            <a:ext cx="2768625" cy="1519667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CE5ECBD-9D56-407E-AAB8-2C9BEA7A3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62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 Mode Fields</a:t>
            </a: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612649" y="2697639"/>
            <a:ext cx="6591985" cy="40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final solution for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then</a:t>
            </a: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612651" y="1595086"/>
            <a:ext cx="3349750" cy="417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we have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3840" y="1997971"/>
            <a:ext cx="5200875" cy="3783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3840" y="2376271"/>
            <a:ext cx="5200875" cy="320100"/>
          </a:xfrm>
          <a:prstGeom prst="rect">
            <a:avLst/>
          </a:prstGeom>
        </p:spPr>
      </p:pic>
      <p:sp>
        <p:nvSpPr>
          <p:cNvPr id="16" name="Content Placeholder 4"/>
          <p:cNvSpPr txBox="1">
            <a:spLocks/>
          </p:cNvSpPr>
          <p:nvPr/>
        </p:nvSpPr>
        <p:spPr>
          <a:xfrm>
            <a:off x="612648" y="3657600"/>
            <a:ext cx="6591985" cy="40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transverse field components of the </a:t>
            </a:r>
            <a:r>
              <a:rPr lang="en-US" sz="20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</a:t>
            </a:r>
            <a:r>
              <a:rPr lang="en-US" sz="2000" b="1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mn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 are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332731" y="3203008"/>
                <a:ext cx="10214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𝐴𝐶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731" y="3203008"/>
                <a:ext cx="1021433" cy="307777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l="-5389" r="-419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3840" y="3114133"/>
            <a:ext cx="4331475" cy="57036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6252" y="4085876"/>
            <a:ext cx="5009400" cy="5897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6252" y="4749366"/>
            <a:ext cx="5216400" cy="61045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6252" y="5480237"/>
            <a:ext cx="4843800" cy="61045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6253" y="6171347"/>
            <a:ext cx="4802400" cy="61045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815119" y="4953000"/>
            <a:ext cx="1600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mn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the mode number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32731" y="1828800"/>
            <a:ext cx="2811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corresponds to the longer dimension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corresponds to the shorter dimension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A2BE49-9492-4D32-9912-69CFFAA72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448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7" grpId="0" animBg="1"/>
      <p:bldP spid="2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 Mode Parameters</a:t>
            </a:r>
          </a:p>
        </p:txBody>
      </p:sp>
      <p:sp>
        <p:nvSpPr>
          <p:cNvPr id="13" name="Content Placeholder 4"/>
          <p:cNvSpPr txBox="1">
            <a:spLocks/>
          </p:cNvSpPr>
          <p:nvPr/>
        </p:nvSpPr>
        <p:spPr>
          <a:xfrm>
            <a:off x="673523" y="1640686"/>
            <a:ext cx="6591985" cy="424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cutoff wavenumber and propagation constant are</a:t>
            </a:r>
            <a:endParaRPr kumimoji="0" lang="en-US" sz="2000" b="0" i="1" u="none" strike="noStrike" kern="1200" cap="none" spc="0" normalizeH="0" baseline="-25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Content Placeholder 4"/>
          <p:cNvSpPr txBox="1">
            <a:spLocks/>
          </p:cNvSpPr>
          <p:nvPr/>
        </p:nvSpPr>
        <p:spPr>
          <a:xfrm>
            <a:off x="673522" y="3830846"/>
            <a:ext cx="6591985" cy="405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cutoff frequency is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14937" y="2920399"/>
            <a:ext cx="5162063" cy="73720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05200" y="2082199"/>
            <a:ext cx="3066188" cy="737201"/>
          </a:xfrm>
          <a:prstGeom prst="rect">
            <a:avLst/>
          </a:prstGeom>
        </p:spPr>
      </p:pic>
      <p:sp>
        <p:nvSpPr>
          <p:cNvPr id="17" name="Content Placeholder 4"/>
          <p:cNvSpPr txBox="1">
            <a:spLocks/>
          </p:cNvSpPr>
          <p:nvPr/>
        </p:nvSpPr>
        <p:spPr>
          <a:xfrm>
            <a:off x="673521" y="5377100"/>
            <a:ext cx="8013279" cy="490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guide wavelength and phase velocity are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8762" y="4224100"/>
            <a:ext cx="5705438" cy="805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3000" y="5845099"/>
            <a:ext cx="1125563" cy="70810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79985" y="5879050"/>
            <a:ext cx="970313" cy="640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8911" y="2308002"/>
            <a:ext cx="1591313" cy="4656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FFDCE87-D8BF-481E-9735-9BD95C52A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6396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Dominant Mode</a:t>
            </a: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621614" y="1517305"/>
            <a:ext cx="8144434" cy="1465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dominant mode is the mode with the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lowest cutoff frequency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or the first mode that can propagate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and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cannot be both 0, otherwise all the fields are 0. Since we assume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&gt;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the cutoff frequency of the TE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mode is the lowest</a:t>
            </a: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621613" y="3694018"/>
            <a:ext cx="6591985" cy="405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the fields of the TE</a:t>
            </a:r>
            <a:r>
              <a:rPr lang="en-US" sz="20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 are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/>
          <a:srcRect r="1001"/>
          <a:stretch/>
        </p:blipFill>
        <p:spPr>
          <a:xfrm>
            <a:off x="5410200" y="2998639"/>
            <a:ext cx="1805928" cy="7372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12212" y="3124200"/>
            <a:ext cx="1203188" cy="349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/>
          <a:srcRect r="1093"/>
          <a:stretch/>
        </p:blipFill>
        <p:spPr>
          <a:xfrm>
            <a:off x="6630031" y="3919381"/>
            <a:ext cx="2303298" cy="407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3791" y="4108961"/>
            <a:ext cx="3726000" cy="27063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979239" y="5190448"/>
            <a:ext cx="1954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 not vary with </a:t>
            </a:r>
            <a:r>
              <a:rPr lang="en-US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4888" y="3016486"/>
            <a:ext cx="4564350" cy="64408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AB99F8E-5D7C-4DC8-B298-DA4EC6CC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98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803" y="1752600"/>
            <a:ext cx="4986567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153400" cy="990600"/>
          </a:xfrm>
        </p:spPr>
        <p:txBody>
          <a:bodyPr/>
          <a:lstStyle/>
          <a:p>
            <a:r>
              <a:rPr lang="en-US" dirty="0"/>
              <a:t>Individual Waves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75349" y="1600200"/>
            <a:ext cx="124425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Note </a:t>
            </a:r>
            <a:r>
              <a:rPr lang="en-US" dirty="0">
                <a:latin typeface="Times New Roman"/>
                <a:cs typeface="Times New Roman"/>
              </a:rPr>
              <a:t>‒</a:t>
            </a:r>
            <a:r>
              <a:rPr lang="en-US" dirty="0"/>
              <a:t> sign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rot="5400000">
            <a:off x="2857500" y="1943100"/>
            <a:ext cx="3048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97552" y="3816096"/>
            <a:ext cx="1298448" cy="3749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Note + sign</a:t>
            </a:r>
          </a:p>
          <a:p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rot="5400000">
            <a:off x="4648200" y="4267200"/>
            <a:ext cx="228600" cy="76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0"/>
            <a:ext cx="4572000" cy="2816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4648200" y="5562600"/>
            <a:ext cx="1383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</a:t>
            </a:r>
            <a:r>
              <a:rPr lang="en-US" dirty="0">
                <a:latin typeface="Times New Roman"/>
                <a:cs typeface="Times New Roman"/>
              </a:rPr>
              <a:t>‒</a:t>
            </a:r>
            <a:r>
              <a:rPr lang="en-US" dirty="0"/>
              <a:t> sign</a:t>
            </a:r>
          </a:p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572000" y="5562600"/>
            <a:ext cx="1295400" cy="381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rot="5400000">
            <a:off x="4343400" y="5943600"/>
            <a:ext cx="2286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710674" y="4419600"/>
            <a:ext cx="234696" cy="435705"/>
          </a:xfrm>
          <a:prstGeom prst="ellipse">
            <a:avLst/>
          </a:prstGeom>
          <a:solidFill>
            <a:srgbClr val="71DAFF">
              <a:alpha val="40000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660950" y="3429000"/>
            <a:ext cx="1036018" cy="369332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Unknown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rot="16200000" flipH="1">
            <a:off x="3856737" y="3929948"/>
            <a:ext cx="569310" cy="28179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494922" y="4988494"/>
            <a:ext cx="1036018" cy="369332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Unknown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rot="16200000" flipH="1">
            <a:off x="3565996" y="5578012"/>
            <a:ext cx="599561" cy="15918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7"/>
          <p:cNvCxnSpPr/>
          <p:nvPr/>
        </p:nvCxnSpPr>
        <p:spPr>
          <a:xfrm rot="10800000" flipV="1">
            <a:off x="2500298" y="3571876"/>
            <a:ext cx="1143008" cy="28575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19"/>
          <p:cNvCxnSpPr>
            <a:stCxn id="19" idx="1"/>
          </p:cNvCxnSpPr>
          <p:nvPr/>
        </p:nvCxnSpPr>
        <p:spPr>
          <a:xfrm rot="10800000" flipV="1">
            <a:off x="2643174" y="5173160"/>
            <a:ext cx="851748" cy="39898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857356" y="1571612"/>
            <a:ext cx="785818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K</a:t>
            </a:r>
            <a:r>
              <a:rPr lang="en-US" dirty="0"/>
              <a:t>nown</a:t>
            </a:r>
          </a:p>
        </p:txBody>
      </p:sp>
      <p:cxnSp>
        <p:nvCxnSpPr>
          <p:cNvPr id="30" name="Straight Arrow Connector 17"/>
          <p:cNvCxnSpPr/>
          <p:nvPr/>
        </p:nvCxnSpPr>
        <p:spPr>
          <a:xfrm rot="16200000" flipH="1">
            <a:off x="2285984" y="2000241"/>
            <a:ext cx="285754" cy="14287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3BF24E2-BD5C-4A59-996A-68CB8A850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9" grpId="0" animBg="1"/>
      <p:bldP spid="2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Dominant Mode Field Lines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3189201" y="1001799"/>
            <a:ext cx="4554000" cy="62080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3657600"/>
            <a:ext cx="99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</a:t>
            </a:r>
            <a:r>
              <a:rPr lang="en-US" sz="28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D0930C7-FC7A-4607-B9DC-3A10BF506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1614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Dominant Mode Surface Current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2648" y="1905000"/>
            <a:ext cx="7988908" cy="3192918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E18D81B-F683-4D64-A030-F722BBC90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8755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Higher Order TE Modes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/>
              <p:cNvSpPr txBox="1">
                <a:spLocks/>
              </p:cNvSpPr>
              <p:nvPr/>
            </p:nvSpPr>
            <p:spPr>
              <a:xfrm>
                <a:off x="685800" y="3048001"/>
                <a:ext cx="7924800" cy="1981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marR="0" lvl="0" indent="-342900" algn="l" defTabSz="4572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0A22E"/>
                  </a:buClr>
                  <a:buSzTx/>
                  <a:buFont typeface="Wingdings" panose="05000000000000000000" pitchFamily="2" charset="2"/>
                  <a:buChar char="v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The higher order modes of the rectangular waveguide is dependent on the waveguide structure, i.e. the relationship between </a:t>
                </a:r>
                <a:r>
                  <a:rPr kumimoji="0" 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and </a:t>
                </a:r>
                <a:r>
                  <a:rPr kumimoji="0" 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b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342900" marR="0" lvl="0" indent="-342900" algn="l" defTabSz="4572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0A22E"/>
                  </a:buClr>
                  <a:buSzTx/>
                  <a:buFont typeface="Wingdings" panose="05000000000000000000" pitchFamily="2" charset="2"/>
                  <a:buChar char="v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𝑎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≤2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𝑎</m:t>
                        </m:r>
                      </m:den>
                    </m:f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f>
                      <m:f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then the second TE mode is TE</a:t>
                </a:r>
                <a:r>
                  <a:rPr kumimoji="0" lang="en-US" sz="2000" b="0" i="0" u="none" strike="noStrike" kern="1200" cap="none" spc="0" normalizeH="0" baseline="-25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01</a:t>
                </a:r>
              </a:p>
              <a:p>
                <a:pPr marL="342900" marR="0" lvl="0" indent="-342900" algn="l" defTabSz="4572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0A22E"/>
                  </a:buClr>
                  <a:buSzTx/>
                  <a:buFont typeface="Wingdings" panose="05000000000000000000" pitchFamily="2" charset="2"/>
                  <a:buChar char="v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𝑎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&gt;2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𝑎</m:t>
                        </m:r>
                      </m:den>
                    </m:f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f>
                      <m:f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then the second TE mode is TE</a:t>
                </a:r>
                <a:r>
                  <a:rPr kumimoji="0" lang="en-US" sz="2000" b="0" i="0" u="none" strike="noStrike" kern="1200" cap="none" spc="0" normalizeH="0" baseline="-25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20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048001"/>
                <a:ext cx="7924800" cy="1981200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l="-692"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0" y="1905000"/>
            <a:ext cx="5705438" cy="8051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113685D-DC22-420D-823A-064D1CDCA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567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TM Modes in Rectangular Waveguide</a:t>
            </a: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762003" y="1694062"/>
            <a:ext cx="6591985" cy="434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equation for 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kumimoji="0" lang="en-US" sz="2000" b="0" i="1" u="none" strike="noStrike" kern="120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762002" y="3069149"/>
            <a:ext cx="6591985" cy="434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 the same method, the general solution of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6707" y="2128248"/>
            <a:ext cx="3920063" cy="9409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6707" y="3503335"/>
            <a:ext cx="6484276" cy="3530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6707" y="4290601"/>
            <a:ext cx="3726000" cy="814800"/>
          </a:xfrm>
          <a:prstGeom prst="rect">
            <a:avLst/>
          </a:prstGeom>
        </p:spPr>
      </p:pic>
      <p:sp>
        <p:nvSpPr>
          <p:cNvPr id="16" name="Content Placeholder 4"/>
          <p:cNvSpPr txBox="1">
            <a:spLocks/>
          </p:cNvSpPr>
          <p:nvPr/>
        </p:nvSpPr>
        <p:spPr>
          <a:xfrm>
            <a:off x="762001" y="3856415"/>
            <a:ext cx="6591985" cy="434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Directly apply the boundary conditions to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762000" y="5105401"/>
            <a:ext cx="79248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will see that satisfaction of these conditions on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will automatically lead to satisfaction of the boundary conditions by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8AAF7A4-05CD-4987-8254-4C4421F58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7371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 Mode Fields</a:t>
            </a: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762001" y="2621439"/>
            <a:ext cx="6591985" cy="40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final solution for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then</a:t>
            </a:r>
          </a:p>
        </p:txBody>
      </p:sp>
      <p:sp>
        <p:nvSpPr>
          <p:cNvPr id="13" name="Content Placeholder 4"/>
          <p:cNvSpPr txBox="1">
            <a:spLocks/>
          </p:cNvSpPr>
          <p:nvPr/>
        </p:nvSpPr>
        <p:spPr>
          <a:xfrm>
            <a:off x="762002" y="1518886"/>
            <a:ext cx="6591985" cy="417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we have</a:t>
            </a:r>
          </a:p>
        </p:txBody>
      </p:sp>
      <p:sp>
        <p:nvSpPr>
          <p:cNvPr id="14" name="Content Placeholder 4"/>
          <p:cNvSpPr txBox="1">
            <a:spLocks/>
          </p:cNvSpPr>
          <p:nvPr/>
        </p:nvSpPr>
        <p:spPr>
          <a:xfrm>
            <a:off x="762000" y="3581400"/>
            <a:ext cx="6591985" cy="40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transverse field components of the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TM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mn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 are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014331" y="3126808"/>
                <a:ext cx="10252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𝐵𝐷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331" y="3126808"/>
                <a:ext cx="1025281" cy="307777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l="-5357" r="-416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3192" y="1936706"/>
            <a:ext cx="5239688" cy="310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3192" y="2249773"/>
            <a:ext cx="4890375" cy="3492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353985" y="4902903"/>
            <a:ext cx="1600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mn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the mode number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6733" y="3023764"/>
            <a:ext cx="5402700" cy="59364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2979" y="4019729"/>
            <a:ext cx="5050800" cy="61045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2978" y="4724400"/>
            <a:ext cx="5009400" cy="620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5424" y="5439418"/>
            <a:ext cx="4926600" cy="60010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5424" y="6143612"/>
            <a:ext cx="5175000" cy="600107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9A241F5-7337-4C73-8FF7-61FF7888C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141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TM Modes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1495961"/>
            <a:ext cx="4343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Phase constant</a:t>
            </a:r>
          </a:p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 wave travelling inside the guide along the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-direction, its phase factor is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jβz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" y="4236184"/>
            <a:ext cx="457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Cutoff Frequency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Corresponding to each mode 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m, 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there is a </a:t>
            </a:r>
            <a:r>
              <a:rPr lang="en-US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cutoff frequency </a:t>
            </a:r>
            <a:r>
              <a:rPr lang="en-US" sz="20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fmn</a:t>
            </a:r>
            <a:r>
              <a:rPr lang="en-US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which β = 0.  By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setting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 in Eq. (8.105) and then solving for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we have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0" y="1515070"/>
            <a:ext cx="457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wave, in a given mode, can propagate through the guide only if its frequency </a:t>
            </a:r>
            <a:r>
              <a:rPr lang="en-US" sz="2000" i="1" dirty="0" err="1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i="1" dirty="0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sz="2000" i="1" dirty="0" err="1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fmn</a:t>
            </a:r>
            <a:r>
              <a:rPr lang="en-US" sz="2000" i="1" dirty="0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as only then </a:t>
            </a:r>
            <a:r>
              <a:rPr lang="en-US" sz="2000" i="1" dirty="0" err="1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000" i="1" dirty="0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real.</a:t>
            </a:r>
            <a:endParaRPr lang="en-US" sz="2000" dirty="0">
              <a:solidFill>
                <a:srgbClr val="3366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00600" y="2602468"/>
            <a:ext cx="1951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Phase Velocity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00600" y="4191000"/>
            <a:ext cx="3585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Wave Impedance in the Guide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00600" y="5715000"/>
            <a:ext cx="434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Whereas properties 1 to 3 are common to both modes, property 4 is specific to TM modes.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2777405"/>
            <a:ext cx="4495800" cy="11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5956372"/>
            <a:ext cx="4572000" cy="76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3048000"/>
            <a:ext cx="4495800" cy="727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69920" y="4648200"/>
            <a:ext cx="437408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912EC3F-040A-474E-AA94-2B637F434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153400" cy="990600"/>
          </a:xfrm>
        </p:spPr>
        <p:txBody>
          <a:bodyPr/>
          <a:lstStyle/>
          <a:p>
            <a:r>
              <a:rPr lang="en-US" dirty="0"/>
              <a:t>First TM Mode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6002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 </a:t>
            </a:r>
            <a:endParaRPr lang="en-US" dirty="0"/>
          </a:p>
        </p:txBody>
      </p:sp>
      <p:pic>
        <p:nvPicPr>
          <p:cNvPr id="4403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3886200"/>
            <a:ext cx="3352800" cy="2852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0" y="728771"/>
            <a:ext cx="3657600" cy="6100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6789" y="3056429"/>
            <a:ext cx="3136050" cy="644080"/>
          </a:xfrm>
          <a:prstGeom prst="rect">
            <a:avLst/>
          </a:prstGeom>
        </p:spPr>
      </p:pic>
      <p:sp>
        <p:nvSpPr>
          <p:cNvPr id="12" name="Content Placeholder 4"/>
          <p:cNvSpPr txBox="1">
            <a:spLocks/>
          </p:cNvSpPr>
          <p:nvPr/>
        </p:nvSpPr>
        <p:spPr>
          <a:xfrm>
            <a:off x="-4481" y="1584244"/>
            <a:ext cx="5490882" cy="1472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It can be seen that if either of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or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0, all the fields are 0. So there is no TM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TM</a:t>
            </a:r>
            <a:r>
              <a:rPr kumimoji="0" lang="en-US" sz="2000" b="0" i="1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or TM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0" lang="en-US" sz="2000" b="0" i="1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mode, and the first TM mode or the lowest order TM mode is TM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Its cutoff frequency is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5207980-28C6-491E-9D50-BABE6400C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66</a:t>
            </a:fld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 Order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838200" y="1752600"/>
            <a:ext cx="7620000" cy="14599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the higher order TE modes (all that other than TE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and all the TM modes, you need to determine the order of modes by calculating their cutoff wavenumber or cutoff frequency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4827F6-06FA-4982-B95C-D92DC6114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636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Degenerate Modes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914400" y="1752600"/>
            <a:ext cx="7467600" cy="1975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It can be seen that all the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TE</a:t>
            </a:r>
            <a:r>
              <a:rPr kumimoji="0" lang="en-US" sz="2000" b="0" i="1" u="none" strike="noStrike" kern="1200" cap="none" spc="0" normalizeH="0" baseline="-25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modes and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TM</a:t>
            </a:r>
            <a:r>
              <a:rPr kumimoji="0" lang="en-US" sz="2000" b="0" i="1" u="none" strike="noStrike" kern="1200" cap="none" spc="0" normalizeH="0" baseline="-25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modes with the same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(neither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or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0) are degenerate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Besides this, for special relationship between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and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there are also other possible degenerate modes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example, if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= 2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TE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and TE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are degenerate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98E8DAD-5E58-45E8-98D8-29D1F1FB7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434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Nonpropagating Modes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838200" y="1676401"/>
            <a:ext cx="7620000" cy="243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a mode that cannot propagate at a certain working frequency, i.e. with a cutoff frequency above the working frequency, it is called a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nonpropagating mode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or an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evanescent mode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 this case, its propagation constant is purely imaginary. But need to note that for a propagation direction of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the imaginary propagation constant has to be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negative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(as explained below) to make the wave exponentially decay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600200" y="4191000"/>
                <a:ext cx="3283719" cy="6263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ad>
                        <m:radPr>
                          <m:degHide m:val="on"/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4191000"/>
                <a:ext cx="3283719" cy="626325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867400" y="4227002"/>
                <a:ext cx="1182311" cy="5543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ad>
                            <m:radPr>
                              <m:degHide m:val="on"/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sup>
                      </m:sSup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4227002"/>
                <a:ext cx="1182311" cy="554319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1C6FD9-1D94-409B-BA89-64AF1AC56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70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-228600"/>
            <a:ext cx="81534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Boundary Conditions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 flipH="1">
            <a:off x="8766048" y="1600200"/>
            <a:ext cx="149352" cy="44958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8496" y="680728"/>
            <a:ext cx="1594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Total fields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34000" y="2819400"/>
            <a:ext cx="1621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Solution gives: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8117" y="0"/>
            <a:ext cx="4295884" cy="2645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19200"/>
            <a:ext cx="4845378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5785521"/>
            <a:ext cx="3810000" cy="1072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0"/>
            <a:ext cx="4343400" cy="2675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76800" y="3168380"/>
            <a:ext cx="4267200" cy="3648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7086600" y="4419600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Defined by E field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2400" y="5410200"/>
            <a:ext cx="2528256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At the boundary </a:t>
            </a:r>
            <a:r>
              <a:rPr lang="en-US" sz="2000" i="1" dirty="0">
                <a:solidFill>
                  <a:srgbClr val="FF0000"/>
                </a:solidFill>
              </a:rPr>
              <a:t>z</a:t>
            </a:r>
            <a:r>
              <a:rPr lang="en-US" sz="2000" dirty="0">
                <a:solidFill>
                  <a:srgbClr val="FF0000"/>
                </a:solidFill>
              </a:rPr>
              <a:t> = 0: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0FEE8E-2BB1-4DC5-8BD3-B57D731E2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Flow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2057400"/>
            <a:ext cx="3850200" cy="5069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212" y="2667000"/>
            <a:ext cx="5009400" cy="589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212" y="3330490"/>
            <a:ext cx="5216400" cy="6104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7212" y="4038600"/>
            <a:ext cx="4843800" cy="6104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7213" y="4729710"/>
            <a:ext cx="4802400" cy="6104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7212" y="1566388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 Modes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03177" y="5476050"/>
                <a:ext cx="7452746" cy="11523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⃑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⃑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⃑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77" y="5476050"/>
                <a:ext cx="7452746" cy="1152367"/>
              </a:xfrm>
              <a:prstGeom prst="rect">
                <a:avLst/>
              </a:prstGeom>
              <a:blipFill rotWithShape="0">
                <a:blip r:embed="rId7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6019800" y="2468994"/>
            <a:ext cx="28986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field component in the direction of propagation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 NOT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contribute to real power flow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D7D65AD-B9E9-4DA1-BEBB-707F908C3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34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of Wave Numbers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7800" y="1600200"/>
            <a:ext cx="5009400" cy="589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7800" y="2263690"/>
            <a:ext cx="5216400" cy="6104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200" y="189508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 Modes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2103" y="3429000"/>
            <a:ext cx="1356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l-GR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2103" y="2895600"/>
            <a:ext cx="1356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l-GR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76400" y="2903049"/>
            <a:ext cx="510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to the variation of fields in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-direction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76400" y="3429001"/>
            <a:ext cx="510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to the variation of fields in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-direction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04800" y="3954951"/>
                <a:ext cx="1974708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3954951"/>
                <a:ext cx="1974708" cy="563680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2286000" y="4034027"/>
            <a:ext cx="510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to the variation of fields in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-direction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97379" y="4724401"/>
            <a:ext cx="2145820" cy="11936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Arc 27"/>
          <p:cNvSpPr/>
          <p:nvPr/>
        </p:nvSpPr>
        <p:spPr>
          <a:xfrm>
            <a:off x="592897" y="5193792"/>
            <a:ext cx="2150302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/>
          <p:cNvSpPr/>
          <p:nvPr/>
        </p:nvSpPr>
        <p:spPr>
          <a:xfrm rot="10800000" flipV="1">
            <a:off x="592897" y="5193792"/>
            <a:ext cx="2150302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802474" y="2743200"/>
                <a:ext cx="1432059" cy="56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474" y="2743200"/>
                <a:ext cx="1432059" cy="567207"/>
              </a:xfrm>
              <a:prstGeom prst="rect">
                <a:avLst/>
              </a:prstGeom>
              <a:blipFill rotWithShape="0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6802474" y="3389841"/>
                <a:ext cx="1435906" cy="603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474" y="3389841"/>
                <a:ext cx="1435906" cy="603691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/>
          <p:cNvSpPr/>
          <p:nvPr/>
        </p:nvSpPr>
        <p:spPr>
          <a:xfrm>
            <a:off x="3489822" y="4724400"/>
            <a:ext cx="2145820" cy="11936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c 36"/>
          <p:cNvSpPr/>
          <p:nvPr/>
        </p:nvSpPr>
        <p:spPr>
          <a:xfrm>
            <a:off x="3483726" y="5180808"/>
            <a:ext cx="10728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c 37"/>
          <p:cNvSpPr/>
          <p:nvPr/>
        </p:nvSpPr>
        <p:spPr>
          <a:xfrm rot="10800000" flipV="1">
            <a:off x="3489822" y="5180808"/>
            <a:ext cx="10728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c 38"/>
          <p:cNvSpPr/>
          <p:nvPr/>
        </p:nvSpPr>
        <p:spPr>
          <a:xfrm flipV="1">
            <a:off x="4559904" y="5180808"/>
            <a:ext cx="10728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c 39"/>
          <p:cNvSpPr/>
          <p:nvPr/>
        </p:nvSpPr>
        <p:spPr>
          <a:xfrm rot="10800000">
            <a:off x="4566000" y="5180808"/>
            <a:ext cx="10728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385422" y="4724400"/>
            <a:ext cx="2145820" cy="11936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Arc 46"/>
          <p:cNvSpPr/>
          <p:nvPr/>
        </p:nvSpPr>
        <p:spPr>
          <a:xfrm>
            <a:off x="6388579" y="5180808"/>
            <a:ext cx="7164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c 47"/>
          <p:cNvSpPr/>
          <p:nvPr/>
        </p:nvSpPr>
        <p:spPr>
          <a:xfrm rot="10800000" flipV="1">
            <a:off x="6388580" y="5180808"/>
            <a:ext cx="7164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c 48"/>
          <p:cNvSpPr/>
          <p:nvPr/>
        </p:nvSpPr>
        <p:spPr>
          <a:xfrm flipV="1">
            <a:off x="7100132" y="5173432"/>
            <a:ext cx="7164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c 49"/>
          <p:cNvSpPr/>
          <p:nvPr/>
        </p:nvSpPr>
        <p:spPr>
          <a:xfrm rot="10800000">
            <a:off x="7104979" y="5178693"/>
            <a:ext cx="7164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c 50"/>
          <p:cNvSpPr/>
          <p:nvPr/>
        </p:nvSpPr>
        <p:spPr>
          <a:xfrm>
            <a:off x="7811573" y="5193792"/>
            <a:ext cx="7164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c 51"/>
          <p:cNvSpPr/>
          <p:nvPr/>
        </p:nvSpPr>
        <p:spPr>
          <a:xfrm rot="10800000" flipV="1">
            <a:off x="7811574" y="5193792"/>
            <a:ext cx="7164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870805" y="6304829"/>
                <a:ext cx="16939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   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05" y="6304829"/>
                <a:ext cx="1693989" cy="276999"/>
              </a:xfrm>
              <a:prstGeom prst="rect">
                <a:avLst/>
              </a:prstGeom>
              <a:blipFill rotWithShape="0">
                <a:blip r:embed="rId7" cstate="print"/>
                <a:stretch>
                  <a:fillRect l="-1079" r="-2158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/>
          <p:nvPr/>
        </p:nvCxnSpPr>
        <p:spPr>
          <a:xfrm>
            <a:off x="602921" y="6019800"/>
            <a:ext cx="2146957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489292" y="4730112"/>
            <a:ext cx="0" cy="119520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28600" y="5121182"/>
            <a:ext cx="30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532585" y="5941495"/>
            <a:ext cx="30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3521353" y="6304829"/>
                <a:ext cx="15657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   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353" y="6304829"/>
                <a:ext cx="1565750" cy="276999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1563" r="-1563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6475783" y="6142249"/>
                <a:ext cx="169399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   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783" y="6142249"/>
                <a:ext cx="1693990" cy="518604"/>
              </a:xfrm>
              <a:prstGeom prst="rect">
                <a:avLst/>
              </a:prstGeom>
              <a:blipFill rotWithShape="0">
                <a:blip r:embed="rId9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/>
          <p:cNvSpPr txBox="1"/>
          <p:nvPr/>
        </p:nvSpPr>
        <p:spPr>
          <a:xfrm>
            <a:off x="637004" y="4801248"/>
            <a:ext cx="710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sz="24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316313" y="4901013"/>
            <a:ext cx="710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sz="24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007740" y="5009251"/>
            <a:ext cx="710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sz="24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7235208" y="4089561"/>
                <a:ext cx="1908792" cy="3044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208" y="4089561"/>
                <a:ext cx="1908792" cy="304442"/>
              </a:xfrm>
              <a:prstGeom prst="rect">
                <a:avLst/>
              </a:prstGeom>
              <a:blipFill rotWithShape="0">
                <a:blip r:embed="rId10" cstate="print"/>
                <a:stretch>
                  <a:fillRect l="-2236" r="-319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1017329-7A84-4B4F-8997-61915F80C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78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 animBg="1"/>
      <p:bldP spid="15" grpId="0"/>
      <p:bldP spid="16" grpId="0" animBg="1"/>
      <p:bldP spid="28" grpId="0" animBg="1"/>
      <p:bldP spid="29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4" grpId="0" animBg="1"/>
      <p:bldP spid="59" grpId="0"/>
      <p:bldP spid="60" grpId="0"/>
      <p:bldP spid="61" grpId="0" animBg="1"/>
      <p:bldP spid="62" grpId="0" animBg="1"/>
      <p:bldP spid="65" grpId="0"/>
      <p:bldP spid="66" grpId="0"/>
      <p:bldP spid="67" grpId="0"/>
      <p:bldP spid="6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of Cutoff Frequency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89621" y="1752600"/>
            <a:ext cx="2145820" cy="11936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Arc 27"/>
          <p:cNvSpPr/>
          <p:nvPr/>
        </p:nvSpPr>
        <p:spPr>
          <a:xfrm>
            <a:off x="985139" y="2221991"/>
            <a:ext cx="2150302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/>
          <p:cNvSpPr/>
          <p:nvPr/>
        </p:nvSpPr>
        <p:spPr>
          <a:xfrm rot="10800000" flipV="1">
            <a:off x="985139" y="2221991"/>
            <a:ext cx="2150302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1635322" y="3057271"/>
                <a:ext cx="8612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322" y="3057271"/>
                <a:ext cx="861261" cy="276999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l="-5634" r="-493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/>
          <p:cNvSpPr txBox="1"/>
          <p:nvPr/>
        </p:nvSpPr>
        <p:spPr>
          <a:xfrm>
            <a:off x="1029246" y="1829447"/>
            <a:ext cx="710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sz="24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429001" y="2590800"/>
            <a:ext cx="2145820" cy="11936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Arc 44"/>
          <p:cNvSpPr/>
          <p:nvPr/>
        </p:nvSpPr>
        <p:spPr>
          <a:xfrm>
            <a:off x="3048001" y="3060191"/>
            <a:ext cx="28800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c 52"/>
          <p:cNvSpPr/>
          <p:nvPr/>
        </p:nvSpPr>
        <p:spPr>
          <a:xfrm rot="10800000" flipV="1">
            <a:off x="3048001" y="3060191"/>
            <a:ext cx="28800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3823744" y="3904176"/>
                <a:ext cx="1432059" cy="56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744" y="3904176"/>
                <a:ext cx="1432059" cy="567207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/>
          <p:cNvSpPr txBox="1"/>
          <p:nvPr/>
        </p:nvSpPr>
        <p:spPr>
          <a:xfrm>
            <a:off x="3468626" y="2667647"/>
            <a:ext cx="710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sz="24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3828687" y="1965669"/>
                <a:ext cx="13853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687" y="1965669"/>
                <a:ext cx="1385379" cy="276999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l="-3524" t="-2174" r="-1322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5945853" y="1940606"/>
                <a:ext cx="186650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CN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𝜋/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5853" y="1940606"/>
                <a:ext cx="1866507" cy="276999"/>
              </a:xfrm>
              <a:prstGeom prst="rect">
                <a:avLst/>
              </a:prstGeom>
              <a:blipFill>
                <a:blip r:embed="rId5" cstate="print"/>
                <a:stretch>
                  <a:fillRect l="-4560" t="-30435" r="-1629" b="-478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9" name="Picture 6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67" b="23341"/>
          <a:stretch>
            <a:fillRect/>
          </a:stretch>
        </p:blipFill>
        <p:spPr bwMode="auto">
          <a:xfrm>
            <a:off x="8193409" y="2564904"/>
            <a:ext cx="627063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98" b="23341"/>
          <a:stretch>
            <a:fillRect/>
          </a:stretch>
        </p:blipFill>
        <p:spPr bwMode="auto">
          <a:xfrm>
            <a:off x="8196585" y="1782700"/>
            <a:ext cx="623887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5937170" y="2708920"/>
                <a:ext cx="146835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</a:endParaRPr>
              </a:p>
              <a:p>
                <a:r>
                  <a:rPr lang="en-US" altLang="zh-CN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l-GR" altLang="zh-CN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λ</a:t>
                </a:r>
                <a:r>
                  <a:rPr lang="en-US" altLang="zh-CN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&gt; 2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endParaRPr lang="en-US" altLang="zh-CN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170" y="2708920"/>
                <a:ext cx="1468351" cy="553998"/>
              </a:xfrm>
              <a:prstGeom prst="rect">
                <a:avLst/>
              </a:prstGeom>
              <a:blipFill>
                <a:blip r:embed="rId7" cstate="print"/>
                <a:stretch>
                  <a:fillRect l="-6639" t="-1099" b="-24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/>
          <p:cNvSpPr txBox="1"/>
          <p:nvPr/>
        </p:nvSpPr>
        <p:spPr>
          <a:xfrm>
            <a:off x="98946" y="2027968"/>
            <a:ext cx="800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</a:t>
            </a:r>
            <a:r>
              <a:rPr lang="en-US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70426" y="4925569"/>
            <a:ext cx="2145820" cy="11936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Arc 73"/>
          <p:cNvSpPr/>
          <p:nvPr/>
        </p:nvSpPr>
        <p:spPr>
          <a:xfrm>
            <a:off x="922200" y="5394960"/>
            <a:ext cx="14400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c 74"/>
          <p:cNvSpPr/>
          <p:nvPr/>
        </p:nvSpPr>
        <p:spPr>
          <a:xfrm rot="10800000" flipV="1">
            <a:off x="922199" y="5394960"/>
            <a:ext cx="14400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610051" y="5002416"/>
            <a:ext cx="710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sz="24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1066800" y="4490721"/>
                <a:ext cx="1266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4490721"/>
                <a:ext cx="1266757" cy="276999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384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Multiply 78"/>
          <p:cNvSpPr/>
          <p:nvPr/>
        </p:nvSpPr>
        <p:spPr>
          <a:xfrm>
            <a:off x="1252728" y="5182459"/>
            <a:ext cx="804672" cy="804672"/>
          </a:xfrm>
          <a:prstGeom prst="mathMultiply">
            <a:avLst>
              <a:gd name="adj1" fmla="val 940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227998" y="5201905"/>
            <a:ext cx="55290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transverse field distributions for a specific mode are fixed. Keeping increasing the frequency or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only increases </a:t>
            </a:r>
            <a:r>
              <a:rPr lang="el-GR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Filling a material with </a:t>
            </a:r>
            <a:r>
              <a:rPr lang="el-GR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sz="20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has the same effect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6074935" y="3617729"/>
            <a:ext cx="28444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transverse waveguide dimension is not big enough to support the sin or cos field distributions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E45AB1-E4B5-4985-8118-610EB8490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3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53" grpId="0" animBg="1"/>
      <p:bldP spid="55" grpId="0" animBg="1"/>
      <p:bldP spid="58" grpId="0"/>
      <p:bldP spid="64" grpId="0" animBg="1"/>
      <p:bldP spid="68" grpId="0" animBg="1"/>
      <p:bldP spid="71" grpId="0" animBg="1"/>
      <p:bldP spid="73" grpId="0" animBg="1"/>
      <p:bldP spid="74" grpId="0" animBg="1"/>
      <p:bldP spid="75" grpId="0" animBg="1"/>
      <p:bldP spid="77" grpId="0"/>
      <p:bldP spid="78" grpId="0" animBg="1"/>
      <p:bldP spid="79" grpId="0" animBg="1"/>
      <p:bldP spid="3" grpId="0"/>
      <p:bldP spid="80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Field Lines of Different Modes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1600200"/>
            <a:ext cx="7599489" cy="47232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48600" y="6400800"/>
            <a:ext cx="1035000" cy="36213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BF4FE3B-AA7E-4117-AD46-4019F87AF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7663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1558666"/>
            <a:ext cx="7684876" cy="47659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99672" y="6438741"/>
            <a:ext cx="1035000" cy="36213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832ADB5-2491-47AB-91BB-5BCCFAA37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4496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0700" y="0"/>
            <a:ext cx="5562600" cy="380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66777" y="3962400"/>
            <a:ext cx="5410447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BDE09DC-1720-476B-BEB7-A0F69048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75</a:t>
            </a:fld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525" y="0"/>
            <a:ext cx="4508325" cy="3129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590800" y="0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(cont.)</a:t>
            </a:r>
          </a:p>
        </p:txBody>
      </p:sp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381000"/>
            <a:ext cx="5867399" cy="6495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250EF45-05FB-4D67-9B5E-DE6EC3533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76</a:t>
            </a:fld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508325" cy="3129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514600" y="0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(cont.)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457200"/>
            <a:ext cx="5486400" cy="1238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767031"/>
            <a:ext cx="5562600" cy="4873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EF3186F-2D17-421B-BF66-601A9CFAE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77</a:t>
            </a:fld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796877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9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36964" y="3429000"/>
            <a:ext cx="5047718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B4E5F3-CDD9-4F4F-9459-A524B9122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78</a:t>
            </a:fld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TE and TM Modes</a:t>
            </a:r>
          </a:p>
        </p:txBody>
      </p:sp>
      <p:pic>
        <p:nvPicPr>
          <p:cNvPr id="5120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209" y="1600200"/>
            <a:ext cx="8981583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203E76D-5266-49D5-B22F-1457D68AD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79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Reflection and Transmission Coefficients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4875" y="1828800"/>
            <a:ext cx="5191125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4032885"/>
            <a:ext cx="5181600" cy="52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71856" y="5029200"/>
            <a:ext cx="8467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Reflection is caused by </a:t>
            </a:r>
            <a:r>
              <a:rPr lang="en-US" sz="2400" b="1" i="1" dirty="0">
                <a:solidFill>
                  <a:srgbClr val="FF0000"/>
                </a:solidFill>
              </a:rPr>
              <a:t>impedance mismatch</a:t>
            </a:r>
            <a:r>
              <a:rPr lang="en-US" sz="2400" dirty="0">
                <a:solidFill>
                  <a:srgbClr val="FF0000"/>
                </a:solidFill>
              </a:rPr>
              <a:t> between the two media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096000" y="1938177"/>
                <a:ext cx="27432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l-GR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≪</m:t>
                      </m:r>
                      <m:sSub>
                        <m:sSubPr>
                          <m:ctrlPr>
                            <a:rPr lang="el-G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l-G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l-GR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Γ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≈−1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l-G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l-GR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el-G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l-GR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Γ</m:t>
                      </m:r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38177"/>
                <a:ext cx="2743200" cy="830997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248400" y="4095720"/>
                <a:ext cx="15133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0&lt;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𝜏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&lt;2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4095720"/>
                <a:ext cx="1513350" cy="461665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l="-2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334AF3-A0A9-4DB0-983D-A42A4C31F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Coax-to-Waveguide Connection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2362200"/>
            <a:ext cx="4343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An extended section of the inner conductor of a coaxial cable can serve to couple energy into a waveguide or from the waveguide</a:t>
            </a:r>
          </a:p>
        </p:txBody>
      </p:sp>
      <p:pic>
        <p:nvPicPr>
          <p:cNvPr id="419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90074" y="1093855"/>
            <a:ext cx="3744326" cy="5687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F5D028E-6C18-440B-B771-5480C849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80</a:t>
            </a:fld>
            <a:endParaRPr 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Propagation Velocities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" y="3124200"/>
            <a:ext cx="48006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2000" dirty="0">
                <a:solidFill>
                  <a:srgbClr val="FF0000"/>
                </a:solidFill>
              </a:rPr>
              <a:t>2. Group Velocity</a:t>
            </a:r>
          </a:p>
          <a:p>
            <a:pPr marL="342900" indent="-342900"/>
            <a:r>
              <a:rPr lang="en-US" dirty="0"/>
              <a:t>The velocity with which the </a:t>
            </a:r>
            <a:r>
              <a:rPr lang="en-US" dirty="0">
                <a:solidFill>
                  <a:srgbClr val="FF0000"/>
                </a:solidFill>
              </a:rPr>
              <a:t>envelope</a:t>
            </a:r>
            <a:r>
              <a:rPr lang="en-US" dirty="0"/>
              <a:t>—</a:t>
            </a:r>
          </a:p>
          <a:p>
            <a:pPr marL="342900" indent="-342900"/>
            <a:r>
              <a:rPr lang="en-US" dirty="0"/>
              <a:t>or equivalently the wave group—travels </a:t>
            </a:r>
          </a:p>
          <a:p>
            <a:pPr marL="342900" indent="-342900"/>
            <a:r>
              <a:rPr lang="en-US" dirty="0"/>
              <a:t>through the medium is called the </a:t>
            </a:r>
            <a:r>
              <a:rPr lang="en-US" b="1" i="1" dirty="0">
                <a:solidFill>
                  <a:srgbClr val="FF0000"/>
                </a:solidFill>
              </a:rPr>
              <a:t>group </a:t>
            </a:r>
          </a:p>
          <a:p>
            <a:pPr marL="342900" indent="-342900"/>
            <a:r>
              <a:rPr lang="en-US" b="1" i="1" dirty="0">
                <a:solidFill>
                  <a:srgbClr val="FF0000"/>
                </a:solidFill>
              </a:rPr>
              <a:t>velocity</a:t>
            </a:r>
            <a:r>
              <a:rPr lang="en-US" b="1" i="1" dirty="0"/>
              <a:t> </a:t>
            </a:r>
            <a:r>
              <a:rPr lang="en-US" i="1" dirty="0" err="1"/>
              <a:t>u</a:t>
            </a:r>
            <a:r>
              <a:rPr lang="en-US" baseline="-25000" dirty="0" err="1"/>
              <a:t>g</a:t>
            </a:r>
            <a:r>
              <a:rPr lang="en-US" b="1" i="1" dirty="0"/>
              <a:t>.  </a:t>
            </a:r>
            <a:r>
              <a:rPr lang="en-US" dirty="0"/>
              <a:t>As such,</a:t>
            </a:r>
            <a:r>
              <a:rPr lang="en-US" b="1" i="1" dirty="0"/>
              <a:t> </a:t>
            </a:r>
            <a:r>
              <a:rPr lang="en-US" i="1" dirty="0" err="1"/>
              <a:t>u</a:t>
            </a:r>
            <a:r>
              <a:rPr lang="en-US" baseline="-25000" dirty="0" err="1"/>
              <a:t>g</a:t>
            </a:r>
            <a:r>
              <a:rPr lang="en-US" b="1" i="1" dirty="0"/>
              <a:t> </a:t>
            </a:r>
            <a:r>
              <a:rPr lang="en-US" dirty="0"/>
              <a:t>is the velocity of </a:t>
            </a:r>
          </a:p>
          <a:p>
            <a:pPr marL="342900" indent="-342900"/>
            <a:r>
              <a:rPr lang="en-US" dirty="0"/>
              <a:t>the energy carried by the wave-group, </a:t>
            </a:r>
          </a:p>
          <a:p>
            <a:pPr marL="342900" indent="-342900"/>
            <a:r>
              <a:rPr lang="en-US" dirty="0"/>
              <a:t>and of the information encoded in it. </a:t>
            </a:r>
          </a:p>
          <a:p>
            <a:pPr marL="342900" indent="-342900"/>
            <a:r>
              <a:rPr lang="en-US" dirty="0"/>
              <a:t>Depending on whether or not the </a:t>
            </a:r>
          </a:p>
          <a:p>
            <a:pPr marL="342900" indent="-342900"/>
            <a:r>
              <a:rPr lang="en-US" dirty="0"/>
              <a:t>propagation medium is dispersive, </a:t>
            </a:r>
            <a:r>
              <a:rPr lang="en-US" i="1" dirty="0" err="1"/>
              <a:t>u</a:t>
            </a:r>
            <a:r>
              <a:rPr lang="en-US" baseline="-25000" dirty="0" err="1"/>
              <a:t>g</a:t>
            </a:r>
            <a:r>
              <a:rPr lang="en-US" i="1" dirty="0"/>
              <a:t> </a:t>
            </a:r>
            <a:r>
              <a:rPr lang="en-US" dirty="0"/>
              <a:t>may </a:t>
            </a:r>
          </a:p>
          <a:p>
            <a:pPr marL="342900" indent="-342900"/>
            <a:r>
              <a:rPr lang="en-US" dirty="0"/>
              <a:t>or may not be</a:t>
            </a:r>
            <a:r>
              <a:rPr lang="en-US" i="1" dirty="0"/>
              <a:t> </a:t>
            </a:r>
            <a:r>
              <a:rPr lang="en-US" dirty="0"/>
              <a:t>equal to the phase velocity </a:t>
            </a:r>
            <a:r>
              <a:rPr lang="en-US" i="1" dirty="0"/>
              <a:t>u</a:t>
            </a:r>
            <a:r>
              <a:rPr lang="en-US" baseline="-25000" dirty="0"/>
              <a:t>p</a:t>
            </a:r>
            <a:r>
              <a:rPr lang="en-US" i="1" dirty="0"/>
              <a:t>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1447800"/>
            <a:ext cx="441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solidFill>
                  <a:srgbClr val="FF0000"/>
                </a:solidFill>
              </a:rPr>
              <a:t>Phase Velocity  </a:t>
            </a:r>
          </a:p>
          <a:p>
            <a:pPr marL="342900" indent="-342900"/>
            <a:r>
              <a:rPr lang="en-US" dirty="0"/>
              <a:t> The phase velocity is defined as the </a:t>
            </a:r>
          </a:p>
          <a:p>
            <a:pPr marL="342900" indent="-342900"/>
            <a:r>
              <a:rPr lang="en-US" dirty="0"/>
              <a:t>velocity of the sinusoidal pattern of the wave</a:t>
            </a:r>
          </a:p>
        </p:txBody>
      </p:sp>
      <p:pic>
        <p:nvPicPr>
          <p:cNvPr id="522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414683"/>
            <a:ext cx="3411249" cy="861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048746"/>
            <a:ext cx="3826790" cy="733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1011172"/>
            <a:ext cx="4283332" cy="5846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F94632-1BF9-4E4B-BDB5-D3131CBA2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81</a:t>
            </a:fld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i="1" dirty="0"/>
              <a:t>ω-β</a:t>
            </a:r>
            <a:r>
              <a:rPr lang="en-US" dirty="0"/>
              <a:t> Diagram for TE and TM Modes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411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00600" y="1981200"/>
            <a:ext cx="4191000" cy="48628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Note cutoff frequencies along vertical axis.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/>
            <a:r>
              <a:rPr lang="en-US" dirty="0"/>
              <a:t>2. 	</a:t>
            </a:r>
            <a:r>
              <a:rPr lang="en-US" sz="2000" dirty="0"/>
              <a:t>The ratio of the value of ω to that of β defines u</a:t>
            </a:r>
            <a:r>
              <a:rPr lang="en-US" sz="2000" baseline="-25000" dirty="0"/>
              <a:t>p</a:t>
            </a:r>
            <a:r>
              <a:rPr lang="en-US" sz="2000" dirty="0"/>
              <a:t> = ω/β, whereas it is the slope </a:t>
            </a:r>
            <a:r>
              <a:rPr lang="en-US" sz="2000" dirty="0" err="1"/>
              <a:t>dω</a:t>
            </a:r>
            <a:r>
              <a:rPr lang="en-US" sz="2000" dirty="0"/>
              <a:t>/</a:t>
            </a:r>
            <a:r>
              <a:rPr lang="en-US" sz="2000" dirty="0" err="1"/>
              <a:t>dβ</a:t>
            </a:r>
            <a:r>
              <a:rPr lang="en-US" sz="2000" dirty="0"/>
              <a:t> of the curve at that point that defines the group velocity </a:t>
            </a:r>
            <a:r>
              <a:rPr lang="en-US" sz="2000" dirty="0" err="1"/>
              <a:t>u</a:t>
            </a:r>
            <a:r>
              <a:rPr lang="en-US" sz="2000" baseline="-25000" dirty="0" err="1"/>
              <a:t>g</a:t>
            </a:r>
            <a:r>
              <a:rPr lang="en-US" sz="2000" dirty="0"/>
              <a:t>.</a:t>
            </a:r>
          </a:p>
          <a:p>
            <a:endParaRPr lang="en-US" dirty="0"/>
          </a:p>
          <a:p>
            <a:pPr marL="457200" indent="-457200">
              <a:buAutoNum type="arabicPeriod" startAt="3"/>
            </a:pPr>
            <a:r>
              <a:rPr lang="en-US" sz="2000" dirty="0"/>
              <a:t>For all modes, as f becomes much larger than the cutoff frequency, the ω-β curve approaches the TEM case, for which u</a:t>
            </a:r>
            <a:r>
              <a:rPr lang="en-US" sz="2000" baseline="-25000" dirty="0"/>
              <a:t>p</a:t>
            </a:r>
            <a:r>
              <a:rPr lang="en-US" sz="2000" dirty="0"/>
              <a:t> = </a:t>
            </a:r>
            <a:r>
              <a:rPr lang="en-US" sz="2000" dirty="0" err="1"/>
              <a:t>u</a:t>
            </a:r>
            <a:r>
              <a:rPr lang="en-US" sz="2000" baseline="-25000" dirty="0" err="1"/>
              <a:t>g</a:t>
            </a:r>
            <a:r>
              <a:rPr lang="en-US" sz="2000" dirty="0"/>
              <a:t>.</a:t>
            </a:r>
          </a:p>
          <a:p>
            <a:endParaRPr lang="en-US" i="1" dirty="0"/>
          </a:p>
          <a:p>
            <a:r>
              <a:rPr lang="en-US" dirty="0"/>
              <a:t>4</a:t>
            </a:r>
            <a:r>
              <a:rPr lang="en-US" i="1" dirty="0"/>
              <a:t>. </a:t>
            </a:r>
          </a:p>
          <a:p>
            <a:endParaRPr lang="en-US" dirty="0"/>
          </a:p>
        </p:txBody>
      </p:sp>
      <p:pic>
        <p:nvPicPr>
          <p:cNvPr id="532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522" y="1524000"/>
            <a:ext cx="451638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6172200"/>
            <a:ext cx="1600200" cy="56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7586AB6-E509-453B-8463-077C577CD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Zigzag Reflections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10A295-795D-414C-A896-CE3FAF433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EEA547B-D3D3-4680-9D9E-AFF9786ECE2F}"/>
                  </a:ext>
                </a:extLst>
              </p:cNvPr>
              <p:cNvSpPr txBox="1"/>
              <p:nvPr/>
            </p:nvSpPr>
            <p:spPr>
              <a:xfrm>
                <a:off x="-19442" y="1665769"/>
                <a:ext cx="9271962" cy="578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func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EEA547B-D3D3-4680-9D9E-AFF9786EC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442" y="1665769"/>
                <a:ext cx="9271962" cy="578235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CB929C4-2032-423E-AA7E-F95647F2E837}"/>
                  </a:ext>
                </a:extLst>
              </p:cNvPr>
              <p:cNvSpPr txBox="1"/>
              <p:nvPr/>
            </p:nvSpPr>
            <p:spPr>
              <a:xfrm>
                <a:off x="-19442" y="2401455"/>
                <a:ext cx="8719630" cy="6321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func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  <m:d>
                        <m:d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CB929C4-2032-423E-AA7E-F95647F2E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442" y="2401455"/>
                <a:ext cx="8719630" cy="6321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0126282-3165-4262-B1D3-D02EDB4C0C31}"/>
                  </a:ext>
                </a:extLst>
              </p:cNvPr>
              <p:cNvSpPr txBox="1"/>
              <p:nvPr/>
            </p:nvSpPr>
            <p:spPr>
              <a:xfrm>
                <a:off x="-19442" y="3139882"/>
                <a:ext cx="9441880" cy="6321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func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  <m:d>
                        <m:d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0126282-3165-4262-B1D3-D02EDB4C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442" y="3139882"/>
                <a:ext cx="9441880" cy="6321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>
            <a:extLst>
              <a:ext uri="{FF2B5EF4-FFF2-40B4-BE49-F238E27FC236}">
                <a16:creationId xmlns:a16="http://schemas.microsoft.com/office/drawing/2014/main" id="{3DDA577B-1153-48C6-9895-2C60D6529E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/>
          <a:srcRect t="87352"/>
          <a:stretch/>
        </p:blipFill>
        <p:spPr bwMode="auto">
          <a:xfrm>
            <a:off x="4255571" y="6373293"/>
            <a:ext cx="4679222" cy="440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801AFE2-0395-4BF3-B3F1-D29CB4F1BA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9748" y="3810605"/>
            <a:ext cx="4686300" cy="25241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4AE50B1-BFDA-4799-8CE2-EFEC5D4FA67D}"/>
                  </a:ext>
                </a:extLst>
              </p:cNvPr>
              <p:cNvSpPr txBox="1"/>
              <p:nvPr/>
            </p:nvSpPr>
            <p:spPr>
              <a:xfrm>
                <a:off x="7307955" y="4696046"/>
                <a:ext cx="166423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4AE50B1-BFDA-4799-8CE2-EFEC5D4FA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955" y="4696046"/>
                <a:ext cx="1664238" cy="298415"/>
              </a:xfrm>
              <a:prstGeom prst="rect">
                <a:avLst/>
              </a:prstGeom>
              <a:blipFill>
                <a:blip r:embed="rId8"/>
                <a:stretch>
                  <a:fillRect l="-1465" r="-3297" b="-265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Resonant Cavities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676400"/>
            <a:ext cx="518160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rectangular waveguide has metal walls on four sides. When the two remaining sides are terminated with conducting walls, the </a:t>
            </a:r>
            <a:r>
              <a:rPr lang="en-US" sz="2000" dirty="0">
                <a:solidFill>
                  <a:srgbClr val="FF0000"/>
                </a:solidFill>
              </a:rPr>
              <a:t>waveguide becomes a cavity</a:t>
            </a:r>
            <a:r>
              <a:rPr lang="en-US" sz="2000" dirty="0"/>
              <a:t>. By designing cavities to </a:t>
            </a:r>
            <a:r>
              <a:rPr lang="en-US" sz="2000" i="1" dirty="0"/>
              <a:t>resonate at specific frequencies, they can be used as circuit elements in </a:t>
            </a:r>
            <a:r>
              <a:rPr lang="en-US" sz="2000" i="1" dirty="0">
                <a:solidFill>
                  <a:srgbClr val="FF0000"/>
                </a:solidFill>
              </a:rPr>
              <a:t>microwave oscillators, amplifiers, and </a:t>
            </a:r>
            <a:r>
              <a:rPr lang="en-US" sz="2000" i="1" dirty="0" err="1">
                <a:solidFill>
                  <a:srgbClr val="FF0000"/>
                </a:solidFill>
              </a:rPr>
              <a:t>bandpass</a:t>
            </a:r>
            <a:r>
              <a:rPr lang="en-US" sz="2000" i="1" dirty="0">
                <a:solidFill>
                  <a:srgbClr val="FF0000"/>
                </a:solidFill>
              </a:rPr>
              <a:t> filters.</a:t>
            </a:r>
          </a:p>
          <a:p>
            <a:endParaRPr lang="en-US" i="1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Resonant Frequency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200" y="5543490"/>
            <a:ext cx="1650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F497D"/>
                </a:solidFill>
              </a:rPr>
              <a:t>Quality factor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81201" y="5257800"/>
            <a:ext cx="3429000" cy="14773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The quality factor </a:t>
            </a:r>
            <a:r>
              <a:rPr lang="en-US" i="1" dirty="0"/>
              <a:t>is defined in terms of the ratio of the energy</a:t>
            </a:r>
          </a:p>
          <a:p>
            <a:r>
              <a:rPr lang="en-US" i="1" dirty="0"/>
              <a:t>stored in the cavity volume to the energy dissipated in the</a:t>
            </a:r>
          </a:p>
          <a:p>
            <a:r>
              <a:rPr lang="en-US" i="1" dirty="0"/>
              <a:t>cavity walls through conduction.</a:t>
            </a:r>
            <a:endParaRPr lang="en-US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4448343"/>
            <a:ext cx="3733800" cy="704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4169" y="5943600"/>
            <a:ext cx="1177289" cy="690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5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56004" y="68527"/>
            <a:ext cx="3511796" cy="6789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BB3FB9-0F5F-4E9A-8E06-FA54B27E7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6412"/>
            <a:ext cx="5715000" cy="2654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2743200"/>
            <a:ext cx="5486400" cy="395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9248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0CC57E0-DDB5-4102-A8E6-B67B649D9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85</a:t>
            </a:fld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6412"/>
            <a:ext cx="4658262" cy="216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1" y="2209800"/>
            <a:ext cx="4419600" cy="3189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57200"/>
            <a:ext cx="5644592" cy="8222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ex8-11.tif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62600" y="4876800"/>
            <a:ext cx="1834757" cy="1828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86400" y="4800600"/>
            <a:ext cx="1981200" cy="1981200"/>
          </a:xfrm>
          <a:prstGeom prst="rect">
            <a:avLst/>
          </a:prstGeom>
          <a:solidFill>
            <a:schemeClr val="accent1">
              <a:alpha val="0"/>
            </a:schemeClr>
          </a:solidFill>
          <a:ln w="25908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844BE92-1526-47DA-9D3D-D0A19D1ED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86</a:t>
            </a:fld>
            <a:endParaRPr 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Transfer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3117520"/>
                <a:ext cx="9137438" cy="1523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17520"/>
                <a:ext cx="9137438" cy="1523109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825" y="1600200"/>
            <a:ext cx="4191750" cy="15229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33857" y="4800600"/>
                <a:ext cx="4533100" cy="761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57" y="4800600"/>
                <a:ext cx="4533100" cy="761555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51786" y="5722126"/>
                <a:ext cx="3858556" cy="7618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86" y="5722126"/>
                <a:ext cx="3858556" cy="761875"/>
              </a:xfrm>
              <a:prstGeom prst="rect">
                <a:avLst/>
              </a:prstGeom>
              <a:blipFill rotWithShape="0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56203" y="1584919"/>
            <a:ext cx="3803625" cy="1532601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0EB38FF-6C00-489D-B810-D1483A407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989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Transfer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04800" y="1600200"/>
                <a:ext cx="4533100" cy="761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600200"/>
                <a:ext cx="4533100" cy="761555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45714" y="3128945"/>
                <a:ext cx="9619749" cy="2100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14" y="3128945"/>
                <a:ext cx="9619749" cy="21002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81800" y="1613202"/>
            <a:ext cx="2173500" cy="1202801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3E39EB6-4215-46CC-BB77-C48767D16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505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990600"/>
          </a:xfrm>
        </p:spPr>
        <p:txBody>
          <a:bodyPr/>
          <a:lstStyle/>
          <a:p>
            <a:r>
              <a:rPr lang="en-US" dirty="0"/>
              <a:t>Chapter 8 Summary</a:t>
            </a:r>
          </a:p>
        </p:txBody>
      </p:sp>
      <p:pic>
        <p:nvPicPr>
          <p:cNvPr id="5837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8981" y="914400"/>
            <a:ext cx="6746039" cy="59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DE894C0-61C3-4C25-8233-EE3BF396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9" name="Picture 5"/>
          <p:cNvPicPr>
            <a:picLocks noChangeAspect="1" noChangeArrowheads="1"/>
          </p:cNvPicPr>
          <p:nvPr/>
        </p:nvPicPr>
        <p:blipFill rotWithShape="1">
          <a:blip r:embed="rId2" cstate="print"/>
          <a:srcRect t="47692"/>
          <a:stretch/>
        </p:blipFill>
        <p:spPr bwMode="auto">
          <a:xfrm>
            <a:off x="5187533" y="4788932"/>
            <a:ext cx="3460394" cy="142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3733800" cy="990600"/>
          </a:xfrm>
        </p:spPr>
        <p:txBody>
          <a:bodyPr/>
          <a:lstStyle/>
          <a:p>
            <a:r>
              <a:rPr lang="en-US" dirty="0"/>
              <a:t>Power Transfer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1524000"/>
            <a:ext cx="1407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Medium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" y="4419600"/>
            <a:ext cx="140795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Medium 2</a:t>
            </a:r>
          </a:p>
          <a:p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072" y="-99392"/>
            <a:ext cx="31242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1" y="1913804"/>
            <a:ext cx="3505200" cy="2371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" y="4876800"/>
            <a:ext cx="4291012" cy="1837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 rotWithShape="1">
          <a:blip r:embed="rId2" cstate="print"/>
          <a:srcRect l="32293" r="12655" b="85972"/>
          <a:stretch/>
        </p:blipFill>
        <p:spPr bwMode="auto">
          <a:xfrm>
            <a:off x="5187533" y="6276772"/>
            <a:ext cx="1905000" cy="38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143240" y="1857364"/>
            <a:ext cx="1214446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Total fields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D59385-3535-46BE-8E6F-D7D868FD8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04048" y="3068960"/>
            <a:ext cx="3695700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59827</TotalTime>
  <Words>2996</Words>
  <Application>Microsoft Office PowerPoint</Application>
  <PresentationFormat>全屏显示(4:3)</PresentationFormat>
  <Paragraphs>502</Paragraphs>
  <Slides>89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89</vt:i4>
      </vt:variant>
    </vt:vector>
  </HeadingPairs>
  <TitlesOfParts>
    <vt:vector size="101" baseType="lpstr">
      <vt:lpstr>华文仿宋</vt:lpstr>
      <vt:lpstr>Arial</vt:lpstr>
      <vt:lpstr>Calibri</vt:lpstr>
      <vt:lpstr>Cambria Math</vt:lpstr>
      <vt:lpstr>Century Gothic</vt:lpstr>
      <vt:lpstr>Times New Roman</vt:lpstr>
      <vt:lpstr>Tw Cen MT</vt:lpstr>
      <vt:lpstr>Wingdings</vt:lpstr>
      <vt:lpstr>Wingdings 2</vt:lpstr>
      <vt:lpstr>Wingdings 3</vt:lpstr>
      <vt:lpstr>Median</vt:lpstr>
      <vt:lpstr>公式</vt:lpstr>
      <vt:lpstr>8. Wave Reflection &amp; Transmission</vt:lpstr>
      <vt:lpstr>Signal Refraction at Boundaries</vt:lpstr>
      <vt:lpstr>Normal and Oblique Incidence</vt:lpstr>
      <vt:lpstr>Normal Incidence</vt:lpstr>
      <vt:lpstr>Modeling Normal Incidence (Lossless)</vt:lpstr>
      <vt:lpstr>Individual Waves</vt:lpstr>
      <vt:lpstr>Boundary Conditions</vt:lpstr>
      <vt:lpstr>Reflection and Transmission Coefficients</vt:lpstr>
      <vt:lpstr>Power Transfer</vt:lpstr>
      <vt:lpstr>Boundary between Lossy Media</vt:lpstr>
      <vt:lpstr>Wave Expressions and Solutions</vt:lpstr>
      <vt:lpstr>PowerPoint 演示文稿</vt:lpstr>
      <vt:lpstr>PowerPoint 演示文稿</vt:lpstr>
      <vt:lpstr>Example 8-3 (cont.)</vt:lpstr>
      <vt:lpstr>Standing Wave</vt:lpstr>
      <vt:lpstr>Another Point of View</vt:lpstr>
      <vt:lpstr>Go Back to Lossless Case</vt:lpstr>
      <vt:lpstr>PowerPoint 演示文稿</vt:lpstr>
      <vt:lpstr>PowerPoint 演示文稿</vt:lpstr>
      <vt:lpstr>Example 8-2 cont.</vt:lpstr>
      <vt:lpstr>Total Reflection</vt:lpstr>
      <vt:lpstr>Snell’s Law</vt:lpstr>
      <vt:lpstr>Angles of Incidence, Reflection &amp; Refraction</vt:lpstr>
      <vt:lpstr>Nonmagnetic Media</vt:lpstr>
      <vt:lpstr>Refraction</vt:lpstr>
      <vt:lpstr>PowerPoint 演示文稿</vt:lpstr>
      <vt:lpstr>Optical Fiber</vt:lpstr>
      <vt:lpstr>Modal Dispersion</vt:lpstr>
      <vt:lpstr>Oblique Incidence</vt:lpstr>
      <vt:lpstr>Perpendicular  Polarization</vt:lpstr>
      <vt:lpstr>Perpendicular  Polarization</vt:lpstr>
      <vt:lpstr>Perpendicular  Polarization</vt:lpstr>
      <vt:lpstr>Solution of Boundary Equations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Parallel Polarization</vt:lpstr>
      <vt:lpstr>Reflection Coefficient vs. Angle</vt:lpstr>
      <vt:lpstr>Brewster Angle</vt:lpstr>
      <vt:lpstr>Power Reflectivity and Transmissivity</vt:lpstr>
      <vt:lpstr>Power Reflectivity and Transmissivity</vt:lpstr>
      <vt:lpstr>Summary For Reflection and Transmission</vt:lpstr>
      <vt:lpstr>Waveguides</vt:lpstr>
      <vt:lpstr>Single-Conductor Waveguide CANNOT Carry TEM Waves</vt:lpstr>
      <vt:lpstr>TEM, TE, TM Modes</vt:lpstr>
      <vt:lpstr>General Relations for E and H</vt:lpstr>
      <vt:lpstr>Procedure for Solving Fields</vt:lpstr>
      <vt:lpstr>Solving for Fields</vt:lpstr>
      <vt:lpstr>Cont.</vt:lpstr>
      <vt:lpstr>TE Mode Solution</vt:lpstr>
      <vt:lpstr>TM Mode Solution</vt:lpstr>
      <vt:lpstr>TEM Mode Solution</vt:lpstr>
      <vt:lpstr>TE Modes in Rectangular Waveguide</vt:lpstr>
      <vt:lpstr>TE Mode Solutions</vt:lpstr>
      <vt:lpstr>TE Mode Fields</vt:lpstr>
      <vt:lpstr>TE Mode Parameters</vt:lpstr>
      <vt:lpstr>Dominant Mode</vt:lpstr>
      <vt:lpstr>Dominant Mode Field Lines</vt:lpstr>
      <vt:lpstr>Dominant Mode Surface Current</vt:lpstr>
      <vt:lpstr>Higher Order TE Modes</vt:lpstr>
      <vt:lpstr>TM Modes in Rectangular Waveguide</vt:lpstr>
      <vt:lpstr>TM Mode Fields</vt:lpstr>
      <vt:lpstr>Properties of TM Modes</vt:lpstr>
      <vt:lpstr>First TM Mode</vt:lpstr>
      <vt:lpstr>Mode Order</vt:lpstr>
      <vt:lpstr>Degenerate Modes</vt:lpstr>
      <vt:lpstr>Nonpropagating Modes</vt:lpstr>
      <vt:lpstr>Power Flow</vt:lpstr>
      <vt:lpstr>Explanation of Wave Numbers</vt:lpstr>
      <vt:lpstr>Explanation of Cutoff Frequency</vt:lpstr>
      <vt:lpstr>Field Lines of Different Modes</vt:lpstr>
      <vt:lpstr>Cont.</vt:lpstr>
      <vt:lpstr>PowerPoint 演示文稿</vt:lpstr>
      <vt:lpstr>PowerPoint 演示文稿</vt:lpstr>
      <vt:lpstr>PowerPoint 演示文稿</vt:lpstr>
      <vt:lpstr>PowerPoint 演示文稿</vt:lpstr>
      <vt:lpstr>Properties of TE and TM Modes</vt:lpstr>
      <vt:lpstr>Coax-to-Waveguide Connection</vt:lpstr>
      <vt:lpstr>Propagation Velocities</vt:lpstr>
      <vt:lpstr>ω-β Diagram for TE and TM Modes</vt:lpstr>
      <vt:lpstr>Zigzag Reflections</vt:lpstr>
      <vt:lpstr>Resonant Cavities</vt:lpstr>
      <vt:lpstr>PowerPoint 演示文稿</vt:lpstr>
      <vt:lpstr>PowerPoint 演示文稿</vt:lpstr>
      <vt:lpstr>Power Transfer</vt:lpstr>
      <vt:lpstr>Power Transfer (cont.)</vt:lpstr>
      <vt:lpstr>Chapter 8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EECS 215: Introduction to Circuits</dc:title>
  <dc:creator>jphilli</dc:creator>
  <cp:lastModifiedBy>dell</cp:lastModifiedBy>
  <cp:revision>528</cp:revision>
  <dcterms:created xsi:type="dcterms:W3CDTF">2010-03-29T14:40:03Z</dcterms:created>
  <dcterms:modified xsi:type="dcterms:W3CDTF">2020-04-20T09:30:35Z</dcterms:modified>
</cp:coreProperties>
</file>